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DE4"/>
    <a:srgbClr val="5CB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54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9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3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53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9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4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8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7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1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5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6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xdmv.gov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xdmv.gov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MEDICALLY CERTIFIED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FOR DISABLED PARKING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1-3: Authorized Parking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48" y="1777482"/>
            <a:ext cx="1364742" cy="68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32" y="2945364"/>
            <a:ext cx="136139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48" y="4114084"/>
            <a:ext cx="1380227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51" y="3999784"/>
            <a:ext cx="375684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44" y="2802663"/>
            <a:ext cx="372794" cy="914400"/>
          </a:xfrm>
          <a:prstGeom prst="rect">
            <a:avLst/>
          </a:prstGeom>
        </p:spPr>
      </p:pic>
      <p:sp>
        <p:nvSpPr>
          <p:cNvPr id="9" name="Plus 8"/>
          <p:cNvSpPr>
            <a:spLocks/>
          </p:cNvSpPr>
          <p:nvPr/>
        </p:nvSpPr>
        <p:spPr>
          <a:xfrm>
            <a:off x="4310163" y="3059664"/>
            <a:ext cx="457200" cy="45720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lus 9"/>
          <p:cNvSpPr>
            <a:spLocks/>
          </p:cNvSpPr>
          <p:nvPr/>
        </p:nvSpPr>
        <p:spPr>
          <a:xfrm>
            <a:off x="4310163" y="4228384"/>
            <a:ext cx="457200" cy="45720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qual 10"/>
          <p:cNvSpPr/>
          <p:nvPr/>
        </p:nvSpPr>
        <p:spPr>
          <a:xfrm>
            <a:off x="7145122" y="3059664"/>
            <a:ext cx="457200" cy="457200"/>
          </a:xfrm>
          <a:prstGeom prst="mathEqua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qual 11"/>
          <p:cNvSpPr/>
          <p:nvPr/>
        </p:nvSpPr>
        <p:spPr>
          <a:xfrm>
            <a:off x="7145122" y="4244134"/>
            <a:ext cx="457200" cy="457200"/>
          </a:xfrm>
          <a:prstGeom prst="mathEqua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7167012" y="1965960"/>
            <a:ext cx="457200" cy="457200"/>
          </a:xfrm>
          <a:prstGeom prst="mathEqua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906" y="1777482"/>
            <a:ext cx="1650670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918" y="5701004"/>
            <a:ext cx="11588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Submit your Form VTR-615 to the County Tax Assessor Collector’s office.</a:t>
            </a:r>
          </a:p>
          <a:p>
            <a:pPr algn="ctr"/>
            <a:r>
              <a:rPr lang="en-US" sz="1600" dirty="0" smtClean="0"/>
              <a:t>Submit your Form VTR-214 to the County Tax Assessor Collector’s office or the Contracted Full Service Deputy offices.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867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Senate </a:t>
            </a:r>
            <a:r>
              <a:rPr lang="en-US" dirty="0"/>
              <a:t>Bill 792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 smtClean="0"/>
              <a:t>Effective </a:t>
            </a:r>
            <a:r>
              <a:rPr lang="en-US" dirty="0"/>
              <a:t>January 1, 2022, </a:t>
            </a:r>
            <a:r>
              <a:rPr lang="en-US" b="1" dirty="0"/>
              <a:t>anyone parking in a disabled parking space must have a disabled person license plate or a disabled parking placard that features the International Symbol of Access (ISA)</a:t>
            </a:r>
            <a:r>
              <a:rPr lang="en-US" dirty="0"/>
              <a:t>, commonly referred to as the wheelchair emblem</a:t>
            </a:r>
            <a:r>
              <a:rPr lang="en-US" dirty="0" smtClean="0"/>
              <a:t>.</a:t>
            </a:r>
            <a:endParaRPr lang="en-US" dirty="0"/>
          </a:p>
          <a:p>
            <a:pPr marL="45720" indent="0">
              <a:buNone/>
            </a:pPr>
            <a:r>
              <a:rPr lang="en-US" u="sng" dirty="0" smtClean="0"/>
              <a:t>Veterans </a:t>
            </a:r>
            <a:r>
              <a:rPr lang="en-US" u="sng" dirty="0"/>
              <a:t>with Disabled Veteran license plates</a:t>
            </a:r>
            <a:r>
              <a:rPr lang="en-US" b="1" dirty="0"/>
              <a:t> </a:t>
            </a:r>
            <a:r>
              <a:rPr lang="en-US" dirty="0"/>
              <a:t>wishing to use </a:t>
            </a:r>
            <a:r>
              <a:rPr lang="en-US" dirty="0" smtClean="0"/>
              <a:t>the disabled </a:t>
            </a:r>
            <a:r>
              <a:rPr lang="en-US" dirty="0"/>
              <a:t>parking spaces </a:t>
            </a:r>
            <a:r>
              <a:rPr lang="en-US" u="sng" dirty="0"/>
              <a:t>must apply for a disabled parking placard or </a:t>
            </a:r>
            <a:r>
              <a:rPr lang="en-US" u="sng" dirty="0" smtClean="0"/>
              <a:t>a </a:t>
            </a:r>
            <a:r>
              <a:rPr lang="en-US" u="sng" dirty="0"/>
              <a:t>new disabled veteran license plate featuring the ISA. The veteran must </a:t>
            </a:r>
            <a:r>
              <a:rPr lang="en-US" dirty="0"/>
              <a:t>meet </a:t>
            </a:r>
            <a:r>
              <a:rPr lang="en-US" dirty="0" smtClean="0"/>
              <a:t>the requirements to </a:t>
            </a:r>
            <a:r>
              <a:rPr lang="en-US" u="sng" dirty="0" smtClean="0"/>
              <a:t>be medically certified for</a:t>
            </a:r>
            <a:r>
              <a:rPr lang="en-US" dirty="0" smtClean="0"/>
              <a:t> </a:t>
            </a:r>
            <a:r>
              <a:rPr lang="en-US" dirty="0"/>
              <a:t>a disabled parking placard or disabled person license plate featuring </a:t>
            </a:r>
            <a:r>
              <a:rPr lang="en-US" u="sng" dirty="0"/>
              <a:t>the ISA. </a:t>
            </a:r>
          </a:p>
          <a:p>
            <a:pPr marL="45720" indent="0">
              <a:buNone/>
            </a:pPr>
            <a:r>
              <a:rPr lang="en-US" b="1" dirty="0"/>
              <a:t>NOTE: Not all </a:t>
            </a:r>
            <a:r>
              <a:rPr lang="en-US" b="1" dirty="0" smtClean="0"/>
              <a:t>service connected disabilities that qualify </a:t>
            </a:r>
            <a:r>
              <a:rPr lang="en-US" b="1" dirty="0"/>
              <a:t>a veteran for Disabled Veteran license plates will qualify a veteran </a:t>
            </a:r>
            <a:r>
              <a:rPr lang="en-US" b="1" dirty="0" smtClean="0"/>
              <a:t>as medically certified for </a:t>
            </a:r>
            <a:r>
              <a:rPr lang="en-US" b="1" dirty="0"/>
              <a:t>a Disabled Veteran license plate featuring the ISA.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CBFEB"/>
                </a:solidFill>
              </a:rPr>
              <a:t>Table 1-1: License Plates Not Authorized</a:t>
            </a:r>
            <a:endParaRPr lang="en-US" dirty="0">
              <a:solidFill>
                <a:srgbClr val="5CBFE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403938"/>
          </a:xfrm>
          <a:noFill/>
        </p:spPr>
        <p:txBody>
          <a:bodyPr>
            <a:normAutofit/>
          </a:bodyPr>
          <a:lstStyle/>
          <a:p>
            <a:r>
              <a:rPr lang="en-US" sz="1800" dirty="0" smtClean="0"/>
              <a:t>License Plate Types</a:t>
            </a: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23" y="2981760"/>
            <a:ext cx="1823103" cy="914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40641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NOT ALLOWED to Park in Disabled Spaces</a:t>
            </a:r>
            <a:endParaRPr lang="en-US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56" y="2981760"/>
            <a:ext cx="1837944" cy="91322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46" y="4099169"/>
            <a:ext cx="1819656" cy="916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00" y="4050972"/>
            <a:ext cx="1618855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12" y="2565325"/>
            <a:ext cx="1371600" cy="2659325"/>
          </a:xfrm>
          <a:prstGeom prst="rect">
            <a:avLst/>
          </a:prstGeom>
        </p:spPr>
      </p:pic>
      <p:sp>
        <p:nvSpPr>
          <p:cNvPr id="14" name="&quot;No&quot; Symbol 13"/>
          <p:cNvSpPr/>
          <p:nvPr/>
        </p:nvSpPr>
        <p:spPr>
          <a:xfrm rot="5400000">
            <a:off x="7498946" y="2674645"/>
            <a:ext cx="2295330" cy="2440685"/>
          </a:xfrm>
          <a:prstGeom prst="noSmoking">
            <a:avLst/>
          </a:prstGeom>
          <a:solidFill>
            <a:srgbClr val="FF0000">
              <a:alpha val="8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1" y="5478162"/>
            <a:ext cx="9875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1CADE4"/>
                </a:solidFill>
              </a:rPr>
              <a:t>These license plates cannot park in the Disabled Spaces because they do not have the ISA, the wheelchair emblem, on them.</a:t>
            </a:r>
            <a:endParaRPr lang="en-US" sz="1400" b="1" i="1" dirty="0">
              <a:solidFill>
                <a:srgbClr val="1C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1-2: Penalty </a:t>
            </a:r>
            <a:r>
              <a:rPr lang="en-US" dirty="0" smtClean="0"/>
              <a:t>Fees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45720" indent="0">
              <a:buNone/>
            </a:pPr>
            <a:r>
              <a:rPr lang="en-US" sz="2000" u="sng" dirty="0" smtClean="0"/>
              <a:t>1</a:t>
            </a:r>
            <a:r>
              <a:rPr lang="en-US" sz="2000" u="sng" baseline="30000" dirty="0" smtClean="0"/>
              <a:t>st</a:t>
            </a:r>
            <a:r>
              <a:rPr lang="en-US" sz="2000" u="sng" dirty="0" smtClean="0"/>
              <a:t> Offense: </a:t>
            </a:r>
          </a:p>
          <a:p>
            <a:r>
              <a:rPr lang="en-US" sz="1400" dirty="0" smtClean="0"/>
              <a:t>No less than $500 or more than $750;</a:t>
            </a:r>
          </a:p>
          <a:p>
            <a:pPr marL="45720" indent="0">
              <a:buNone/>
            </a:pPr>
            <a:r>
              <a:rPr lang="en-US" sz="2000" u="sng" dirty="0" smtClean="0"/>
              <a:t>2</a:t>
            </a:r>
            <a:r>
              <a:rPr lang="en-US" sz="2000" u="sng" baseline="30000" dirty="0" smtClean="0"/>
              <a:t>nd</a:t>
            </a:r>
            <a:r>
              <a:rPr lang="en-US" sz="2000" u="sng" dirty="0" smtClean="0"/>
              <a:t> Offense:</a:t>
            </a:r>
          </a:p>
          <a:p>
            <a:r>
              <a:rPr lang="en-US" sz="1400" dirty="0" smtClean="0"/>
              <a:t>No less than $500 or more than $800; and</a:t>
            </a:r>
          </a:p>
          <a:p>
            <a:r>
              <a:rPr lang="en-US" sz="1400" dirty="0" smtClean="0"/>
              <a:t>No less than 20 or more than 30 hours of community service;</a:t>
            </a:r>
          </a:p>
          <a:p>
            <a:pPr marL="45720" indent="0">
              <a:buNone/>
            </a:pPr>
            <a:r>
              <a:rPr lang="en-US" sz="2000" u="sng" dirty="0" smtClean="0"/>
              <a:t>3</a:t>
            </a:r>
            <a:r>
              <a:rPr lang="en-US" sz="2000" u="sng" baseline="30000" dirty="0" smtClean="0"/>
              <a:t>rd</a:t>
            </a:r>
            <a:r>
              <a:rPr lang="en-US" sz="2000" u="sng" dirty="0" smtClean="0"/>
              <a:t> Offense:</a:t>
            </a:r>
          </a:p>
          <a:p>
            <a:r>
              <a:rPr lang="en-US" sz="1400" dirty="0" smtClean="0"/>
              <a:t>No less than $550 or more than $800; and</a:t>
            </a:r>
          </a:p>
          <a:p>
            <a:r>
              <a:rPr lang="en-US" sz="1400" dirty="0" smtClean="0"/>
              <a:t>20 hours of community service;</a:t>
            </a:r>
          </a:p>
          <a:p>
            <a:pPr marL="45720" indent="0">
              <a:buNone/>
            </a:pPr>
            <a:endParaRPr lang="en-US" sz="2000" u="sng" dirty="0" smtClean="0"/>
          </a:p>
          <a:p>
            <a:pPr marL="45720" indent="0">
              <a:buNone/>
            </a:pPr>
            <a:endParaRPr lang="en-US" sz="2000" u="sng" dirty="0"/>
          </a:p>
          <a:p>
            <a:pPr marL="45720" indent="0">
              <a:buNone/>
            </a:pPr>
            <a:r>
              <a:rPr lang="en-US" sz="2000" u="sng" dirty="0" smtClean="0"/>
              <a:t>4</a:t>
            </a:r>
            <a:r>
              <a:rPr lang="en-US" sz="2000" u="sng" baseline="30000" dirty="0" smtClean="0"/>
              <a:t>th</a:t>
            </a:r>
            <a:r>
              <a:rPr lang="en-US" sz="2000" u="sng" dirty="0" smtClean="0"/>
              <a:t> Offense:</a:t>
            </a:r>
          </a:p>
          <a:p>
            <a:r>
              <a:rPr lang="en-US" sz="1400" dirty="0" smtClean="0"/>
              <a:t>No less than $800 or more than $1,100; and</a:t>
            </a:r>
          </a:p>
          <a:p>
            <a:r>
              <a:rPr lang="en-US" sz="1400" dirty="0" smtClean="0"/>
              <a:t>30 hours of community service;</a:t>
            </a:r>
          </a:p>
          <a:p>
            <a:pPr marL="45720" indent="0">
              <a:buNone/>
            </a:pPr>
            <a:r>
              <a:rPr lang="en-US" sz="2000" u="sng" dirty="0" smtClean="0"/>
              <a:t>5</a:t>
            </a:r>
            <a:r>
              <a:rPr lang="en-US" sz="2000" u="sng" baseline="30000" dirty="0" smtClean="0"/>
              <a:t>th</a:t>
            </a:r>
            <a:r>
              <a:rPr lang="en-US" sz="2000" u="sng" dirty="0" smtClean="0"/>
              <a:t> Offense:</a:t>
            </a:r>
          </a:p>
          <a:p>
            <a:r>
              <a:rPr lang="en-US" sz="1400" dirty="0" smtClean="0"/>
              <a:t>$1,250; and</a:t>
            </a:r>
          </a:p>
          <a:p>
            <a:r>
              <a:rPr lang="en-US" sz="1400" dirty="0" smtClean="0"/>
              <a:t>50 hours of community service</a:t>
            </a:r>
          </a:p>
        </p:txBody>
      </p:sp>
    </p:spTree>
    <p:extLst>
      <p:ext uri="{BB962C8B-B14F-4D97-AF65-F5344CB8AC3E}">
        <p14:creationId xmlns:p14="http://schemas.microsoft.com/office/powerpoint/2010/main" val="325467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be Medically Certified?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dirty="0" smtClean="0"/>
              <a:t>Although you have service connected disabilities your eligibility may not qualify you to be medically certified.  </a:t>
            </a:r>
          </a:p>
          <a:p>
            <a:pPr marL="45720" indent="0">
              <a:buNone/>
            </a:pPr>
            <a:r>
              <a:rPr lang="en-US" dirty="0"/>
              <a:t>Transportation Code, Section 681.001(2) defines a disability as a condition in which a person </a:t>
            </a:r>
            <a:r>
              <a:rPr lang="en-US" dirty="0" smtClean="0"/>
              <a:t>has:</a:t>
            </a:r>
          </a:p>
          <a:p>
            <a:pPr marL="502920" indent="-457200">
              <a:buFont typeface="+mj-lt"/>
              <a:buAutoNum type="alphaLcParenR"/>
            </a:pPr>
            <a:r>
              <a:rPr lang="en-US" dirty="0" smtClean="0"/>
              <a:t>mobility </a:t>
            </a:r>
            <a:r>
              <a:rPr lang="en-US" dirty="0"/>
              <a:t>problems that substantially impair the person's ability to ambulate; </a:t>
            </a:r>
            <a:endParaRPr lang="en-US" dirty="0" smtClean="0"/>
          </a:p>
          <a:p>
            <a:pPr marL="788670" lvl="1" indent="-514350">
              <a:buFont typeface="+mj-lt"/>
              <a:buAutoNum type="romanLcPeriod"/>
            </a:pPr>
            <a:r>
              <a:rPr lang="en-US" dirty="0" smtClean="0"/>
              <a:t>Such not being able to walk 200 feet without stopping or without assistance from a device (brace, cane, crutch, prosthetic) or ambulate without a wheelchair; or</a:t>
            </a:r>
          </a:p>
          <a:p>
            <a:pPr marL="731520" lvl="1" indent="-457200">
              <a:buFont typeface="+mj-lt"/>
              <a:buAutoNum type="romanLcPeriod"/>
            </a:pPr>
            <a:r>
              <a:rPr lang="en-US" dirty="0" smtClean="0"/>
              <a:t>Such as being restricted by lung disease (the person’s forced respiratory expiratory volume for one second is less than 1 L or the arterial oxygen tension is less than 60 mm or uses portable oxygen: or</a:t>
            </a:r>
          </a:p>
          <a:p>
            <a:pPr marL="731520" lvl="1" indent="-457200">
              <a:buFont typeface="+mj-lt"/>
              <a:buAutoNum type="romanLcPeriod"/>
            </a:pPr>
            <a:r>
              <a:rPr lang="en-US" dirty="0" smtClean="0"/>
              <a:t>Such as a cardiac condition that the person’s functional limitations are classified as Class III or IV; or</a:t>
            </a:r>
          </a:p>
          <a:p>
            <a:pPr marL="731520" lvl="1" indent="-457200">
              <a:buFont typeface="+mj-lt"/>
              <a:buAutoNum type="romanLcPeriod"/>
            </a:pPr>
            <a:r>
              <a:rPr lang="en-US" dirty="0" smtClean="0"/>
              <a:t>Such as severely limited in the ability to walk because of an arthritic, neurological, or orthopedic condition or because of a disorder of the foot;</a:t>
            </a:r>
          </a:p>
          <a:p>
            <a:pPr marL="502920" indent="-457200">
              <a:buFont typeface="+mj-lt"/>
              <a:buAutoNum type="alphaLcParenR"/>
            </a:pPr>
            <a:r>
              <a:rPr lang="en-US" dirty="0" smtClean="0"/>
              <a:t>visual </a:t>
            </a:r>
            <a:r>
              <a:rPr lang="en-US" dirty="0"/>
              <a:t>acuity of 20/200 or less in the better eye with correcting lenses; or </a:t>
            </a:r>
            <a:endParaRPr lang="en-US" dirty="0" smtClean="0"/>
          </a:p>
          <a:p>
            <a:pPr marL="502920" indent="-457200">
              <a:buFont typeface="+mj-lt"/>
              <a:buAutoNum type="alphaLcParenR"/>
            </a:pPr>
            <a:r>
              <a:rPr lang="en-US" dirty="0" smtClean="0"/>
              <a:t>visual </a:t>
            </a:r>
            <a:r>
              <a:rPr lang="en-US" dirty="0"/>
              <a:t>acuity of more than 20/200 but with a limited field of vision in which the widest diameter of the visual field subtends an angle of 20 degrees </a:t>
            </a:r>
            <a:r>
              <a:rPr lang="en-US" dirty="0" smtClean="0"/>
              <a:t>or less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2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Become Medically Certified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9"/>
          <a:stretch/>
        </p:blipFill>
        <p:spPr>
          <a:xfrm>
            <a:off x="7154245" y="1651322"/>
            <a:ext cx="3971367" cy="4571252"/>
          </a:xfrm>
        </p:spPr>
      </p:pic>
      <p:sp>
        <p:nvSpPr>
          <p:cNvPr id="12" name="Text Placeholder 4"/>
          <p:cNvSpPr>
            <a:spLocks noGrp="1"/>
          </p:cNvSpPr>
          <p:nvPr>
            <p:ph sz="half" idx="2"/>
          </p:nvPr>
        </p:nvSpPr>
        <p:spPr>
          <a:xfrm>
            <a:off x="1143000" y="1999032"/>
            <a:ext cx="5904153" cy="410649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If you are a Disabled Veteran </a:t>
            </a:r>
            <a:r>
              <a:rPr lang="en-US" dirty="0" smtClean="0"/>
              <a:t>certified by the U.S. Department of Veterans Affairs:</a:t>
            </a:r>
          </a:p>
          <a:p>
            <a:r>
              <a:rPr lang="en-US" sz="1800" dirty="0" smtClean="0"/>
              <a:t>Have a </a:t>
            </a:r>
            <a:r>
              <a:rPr lang="en-US" sz="1800" dirty="0"/>
              <a:t>service connected disability rating of 50% or </a:t>
            </a:r>
            <a:r>
              <a:rPr lang="en-US" sz="1800" dirty="0" smtClean="0"/>
              <a:t>more; or</a:t>
            </a:r>
          </a:p>
          <a:p>
            <a:r>
              <a:rPr lang="en-US" sz="1800" dirty="0" smtClean="0"/>
              <a:t>Have or </a:t>
            </a:r>
            <a:r>
              <a:rPr lang="en-US" sz="1800" dirty="0"/>
              <a:t>a service connected disability rating of 40% or more due to amputation of a lower </a:t>
            </a:r>
            <a:r>
              <a:rPr lang="en-US" sz="1800" dirty="0" smtClean="0"/>
              <a:t>extremity;</a:t>
            </a:r>
          </a:p>
          <a:p>
            <a:pPr marL="45720" indent="0">
              <a:buNone/>
            </a:pPr>
            <a:r>
              <a:rPr lang="en-US" dirty="0" smtClean="0"/>
              <a:t>Use the </a:t>
            </a:r>
            <a:r>
              <a:rPr lang="en-US" dirty="0"/>
              <a:t>Form VTR-615 </a:t>
            </a:r>
            <a:r>
              <a:rPr lang="en-US" i="1" dirty="0"/>
              <a:t>Application for Disabled Veteran License Plates and/or Parking </a:t>
            </a:r>
            <a:r>
              <a:rPr lang="en-US" i="1" dirty="0" smtClean="0"/>
              <a:t>Placards</a:t>
            </a:r>
            <a:r>
              <a:rPr lang="en-US" dirty="0"/>
              <a:t> </a:t>
            </a:r>
            <a:r>
              <a:rPr lang="en-US" dirty="0" smtClean="0"/>
              <a:t>to select the type of military plate you are requesting.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sz="1200" dirty="0" smtClean="0"/>
              <a:t>The form is available to print at </a:t>
            </a:r>
            <a:r>
              <a:rPr lang="en-US" sz="1200" dirty="0" smtClean="0">
                <a:hlinkClick r:id="rId3"/>
              </a:rPr>
              <a:t>www.txdmv.gov</a:t>
            </a:r>
            <a:r>
              <a:rPr lang="en-US" sz="1200" dirty="0" smtClean="0"/>
              <a:t> (using the Search Box, type in VTR-615).</a:t>
            </a:r>
          </a:p>
        </p:txBody>
      </p:sp>
    </p:spTree>
    <p:extLst>
      <p:ext uri="{BB962C8B-B14F-4D97-AF65-F5344CB8AC3E}">
        <p14:creationId xmlns:p14="http://schemas.microsoft.com/office/powerpoint/2010/main" val="4122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Become Medically Certified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r="819"/>
          <a:stretch/>
        </p:blipFill>
        <p:spPr>
          <a:xfrm>
            <a:off x="7364627" y="1651322"/>
            <a:ext cx="3525795" cy="4571252"/>
          </a:xfrm>
        </p:spPr>
      </p:pic>
      <p:sp>
        <p:nvSpPr>
          <p:cNvPr id="12" name="Text Placeholder 4"/>
          <p:cNvSpPr>
            <a:spLocks noGrp="1"/>
          </p:cNvSpPr>
          <p:nvPr>
            <p:ph sz="half" idx="2"/>
          </p:nvPr>
        </p:nvSpPr>
        <p:spPr>
          <a:xfrm>
            <a:off x="1143000" y="1999032"/>
            <a:ext cx="5904153" cy="410649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If you DO NOT qualify as a Disabled Veteran with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an overall service connected disability 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rating, but have a qualified disability you may use the form VTR-214 </a:t>
            </a:r>
            <a:r>
              <a:rPr lang="en-US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Application for Persons with Disabilities Parking Placard and/or License Plate.</a:t>
            </a:r>
          </a:p>
          <a:p>
            <a:pPr marL="45720" indent="0">
              <a:buNone/>
            </a:pPr>
            <a:endParaRPr lang="en-US" sz="2400" i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r>
              <a:rPr lang="en-US" sz="1200" dirty="0" smtClean="0"/>
              <a:t>The form is available to print at </a:t>
            </a:r>
            <a:r>
              <a:rPr lang="en-US" sz="1200" dirty="0" smtClean="0">
                <a:hlinkClick r:id="rId3"/>
              </a:rPr>
              <a:t>www.txdmv.gov</a:t>
            </a:r>
            <a:r>
              <a:rPr lang="en-US" sz="1200" dirty="0" smtClean="0"/>
              <a:t> (using the Search Box, type in VTR-214).</a:t>
            </a:r>
          </a:p>
        </p:txBody>
      </p:sp>
    </p:spTree>
    <p:extLst>
      <p:ext uri="{BB962C8B-B14F-4D97-AF65-F5344CB8AC3E}">
        <p14:creationId xmlns:p14="http://schemas.microsoft.com/office/powerpoint/2010/main" val="18120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126936"/>
          </a:xfrm>
        </p:spPr>
        <p:txBody>
          <a:bodyPr anchor="t"/>
          <a:lstStyle/>
          <a:p>
            <a:r>
              <a:rPr lang="en-US" dirty="0" smtClean="0"/>
              <a:t>Licensed Medical Professional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r="2801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224217"/>
            <a:ext cx="3931920" cy="3646230"/>
          </a:xfrm>
        </p:spPr>
        <p:txBody>
          <a:bodyPr>
            <a:normAutofit/>
          </a:bodyPr>
          <a:lstStyle/>
          <a:p>
            <a:r>
              <a:rPr lang="en-US" dirty="0" smtClean="0"/>
              <a:t>A licensed medical professional must medically certify you by completing the “Disability Statement” on your form.   </a:t>
            </a:r>
            <a:r>
              <a:rPr lang="en-US" sz="1400" b="1" dirty="0" smtClean="0"/>
              <a:t>(Page 3 of the VTR-615 or Page 2 of the VTR-214)</a:t>
            </a:r>
          </a:p>
          <a:p>
            <a:r>
              <a:rPr lang="en-US" dirty="0" smtClean="0"/>
              <a:t>Required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Your name as the person with the disability;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Type of disability (permanent or temporary);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The licensed medical professional’s: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Name;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Professional license number;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Date form was signed;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Signature;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Address of practice.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8286" y="3909526"/>
            <a:ext cx="4012163" cy="29858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Notary or Prescription (Rx)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Notary section must contain date signature was witnessed, licensed medical professional’s name, location of notarization (state and county), notary public’s name, and when notary’s commission expires.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07" y="2894882"/>
            <a:ext cx="4432148" cy="303673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Or the licensed medical professional can provide you with an original prescription containing your name as the disabled person, a statement if the disability is permanent or temporary, and their signature.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05" y="2792381"/>
            <a:ext cx="2401627" cy="3236976"/>
          </a:xfrm>
        </p:spPr>
      </p:pic>
    </p:spTree>
    <p:extLst>
      <p:ext uri="{BB962C8B-B14F-4D97-AF65-F5344CB8AC3E}">
        <p14:creationId xmlns:p14="http://schemas.microsoft.com/office/powerpoint/2010/main" val="33363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305</TotalTime>
  <Words>842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Corbel</vt:lpstr>
      <vt:lpstr>Tahoma</vt:lpstr>
      <vt:lpstr>Basis</vt:lpstr>
      <vt:lpstr>MEDICALLY CERTIFIED</vt:lpstr>
      <vt:lpstr>Texas Senate Bill 792</vt:lpstr>
      <vt:lpstr>Table 1-1: License Plates Not Authorized</vt:lpstr>
      <vt:lpstr>Table 1-2: Penalty Fees</vt:lpstr>
      <vt:lpstr>Can I be Medically Certified?</vt:lpstr>
      <vt:lpstr>How to Become Medically Certified</vt:lpstr>
      <vt:lpstr>How to Become Medically Certified</vt:lpstr>
      <vt:lpstr>Licensed Medical Professional</vt:lpstr>
      <vt:lpstr>Notary or Prescription (Rx)</vt:lpstr>
      <vt:lpstr>Table 1-3: Authorized Parking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MEDICALLY CERTIFIED</dc:title>
  <dc:creator>Gabriel E. Hernandez</dc:creator>
  <cp:lastModifiedBy>Laura Perez</cp:lastModifiedBy>
  <cp:revision>24</cp:revision>
  <dcterms:created xsi:type="dcterms:W3CDTF">2022-04-22T17:35:47Z</dcterms:created>
  <dcterms:modified xsi:type="dcterms:W3CDTF">2022-04-29T20:44:06Z</dcterms:modified>
</cp:coreProperties>
</file>