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6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581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34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030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648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168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162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282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087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012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586B75A-687E-405C-8A0B-8D00578BA2C3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800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265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A8505-4DB4-4BD2-A5E1-D2F2D7E082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/>
              <a:t>CELESTE DRIVE DRAINAGE IMPROVEMENTS</a:t>
            </a:r>
            <a:endParaRPr lang="en-US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ADFDED-AF30-41D7-B92A-BEE9662D85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solidFill>
                  <a:schemeClr val="accent5">
                    <a:lumMod val="75000"/>
                  </a:schemeClr>
                </a:solidFill>
              </a:rPr>
              <a:t>Bid no.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20-041</a:t>
            </a:r>
          </a:p>
          <a:p>
            <a:endParaRPr lang="en-US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5F3526AD-8EF6-421D-BE30-ADBF7AC994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67" y="5060301"/>
            <a:ext cx="1114426" cy="1143000"/>
          </a:xfrm>
          <a:prstGeom prst="rect">
            <a:avLst/>
          </a:prstGeom>
        </p:spPr>
      </p:pic>
      <p:pic>
        <p:nvPicPr>
          <p:cNvPr id="7" name="Picture 6" descr="A picture containing table&#10;&#10;Description automatically generated">
            <a:extLst>
              <a:ext uri="{FF2B5EF4-FFF2-40B4-BE49-F238E27FC236}">
                <a16:creationId xmlns:a16="http://schemas.microsoft.com/office/drawing/2014/main" id="{3F8E7FC1-DD46-46AA-A889-3126EFBD8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0120" y="5475343"/>
            <a:ext cx="2827020" cy="72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225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D4BBB-5B23-4670-B55A-1533CEED273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1881" y="515938"/>
            <a:ext cx="10028238" cy="771525"/>
          </a:xfrm>
        </p:spPr>
        <p:txBody>
          <a:bodyPr/>
          <a:lstStyle/>
          <a:p>
            <a:r>
              <a:rPr lang="en-US" dirty="0"/>
              <a:t>PROJECT 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20D2C-7522-4455-B6DF-1B48A0751E6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81881" y="1266826"/>
            <a:ext cx="10058400" cy="4022725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Located in East El Paso County, Texas, the project lies near the residential area known as El    Paso Hills, approximately 400 feet south of Mitchell Drive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8C0590-39C7-41F4-A5FB-9D60BD0661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905"/>
          <a:stretch/>
        </p:blipFill>
        <p:spPr>
          <a:xfrm>
            <a:off x="2953603" y="1943241"/>
            <a:ext cx="5589896" cy="4282504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2037D864-58B8-47FD-8515-0956652A6C2C}"/>
              </a:ext>
            </a:extLst>
          </p:cNvPr>
          <p:cNvSpPr/>
          <p:nvPr/>
        </p:nvSpPr>
        <p:spPr>
          <a:xfrm rot="351464">
            <a:off x="5439561" y="3168068"/>
            <a:ext cx="533400" cy="609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568A958-3E5C-4830-B534-D5BC0C820AEA}"/>
              </a:ext>
            </a:extLst>
          </p:cNvPr>
          <p:cNvCxnSpPr>
            <a:cxnSpLocks/>
          </p:cNvCxnSpPr>
          <p:nvPr/>
        </p:nvCxnSpPr>
        <p:spPr>
          <a:xfrm>
            <a:off x="1081881" y="1191237"/>
            <a:ext cx="9784080" cy="0"/>
          </a:xfrm>
          <a:prstGeom prst="line">
            <a:avLst/>
          </a:prstGeom>
          <a:ln w="63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50D1D42-9468-4906-95D0-EA1909DD62C2}"/>
              </a:ext>
            </a:extLst>
          </p:cNvPr>
          <p:cNvSpPr/>
          <p:nvPr/>
        </p:nvSpPr>
        <p:spPr>
          <a:xfrm rot="19879000">
            <a:off x="5265477" y="3888588"/>
            <a:ext cx="618013" cy="7056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937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0">
            <a:extLst>
              <a:ext uri="{FF2B5EF4-FFF2-40B4-BE49-F238E27FC236}">
                <a16:creationId xmlns:a16="http://schemas.microsoft.com/office/drawing/2014/main" id="{BB75165E-0846-4D98-AC6E-3357E38A2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Rectangle 32">
            <a:extLst>
              <a:ext uri="{FF2B5EF4-FFF2-40B4-BE49-F238E27FC236}">
                <a16:creationId xmlns:a16="http://schemas.microsoft.com/office/drawing/2014/main" id="{C7D0988C-FE64-44CF-A3D0-EF505813C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7" name="Straight Connector 34">
            <a:extLst>
              <a:ext uri="{FF2B5EF4-FFF2-40B4-BE49-F238E27FC236}">
                <a16:creationId xmlns:a16="http://schemas.microsoft.com/office/drawing/2014/main" id="{2BB7D857-558C-46CC-8DAF-25C7BC8B1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8" name="Rectangle 36">
            <a:extLst>
              <a:ext uri="{FF2B5EF4-FFF2-40B4-BE49-F238E27FC236}">
                <a16:creationId xmlns:a16="http://schemas.microsoft.com/office/drawing/2014/main" id="{D03F1B22-6BE5-407A-9027-D46237C73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3D4BBB-5B23-4670-B55A-1533CEED273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44679" y="634946"/>
            <a:ext cx="6405063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PROJECT DESCRIPTION</a:t>
            </a:r>
          </a:p>
        </p:txBody>
      </p:sp>
      <p:pic>
        <p:nvPicPr>
          <p:cNvPr id="9" name="Picture 8" descr="A close up of a desert&#10;&#10;Description automatically generated">
            <a:extLst>
              <a:ext uri="{FF2B5EF4-FFF2-40B4-BE49-F238E27FC236}">
                <a16:creationId xmlns:a16="http://schemas.microsoft.com/office/drawing/2014/main" id="{0457F618-684B-4394-8066-FDD5B643DD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3" b="43274"/>
          <a:stretch/>
        </p:blipFill>
        <p:spPr>
          <a:xfrm>
            <a:off x="538463" y="581097"/>
            <a:ext cx="4304194" cy="2650991"/>
          </a:xfrm>
          <a:prstGeom prst="rect">
            <a:avLst/>
          </a:prstGeom>
        </p:spPr>
      </p:pic>
      <p:cxnSp>
        <p:nvCxnSpPr>
          <p:cNvPr id="49" name="Straight Connector 38">
            <a:extLst>
              <a:ext uri="{FF2B5EF4-FFF2-40B4-BE49-F238E27FC236}">
                <a16:creationId xmlns:a16="http://schemas.microsoft.com/office/drawing/2014/main" id="{BCF72216-3032-4D96-A301-EF60ADBF4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outdoor, grass, building, dirt&#10;&#10;Description automatically generated">
            <a:extLst>
              <a:ext uri="{FF2B5EF4-FFF2-40B4-BE49-F238E27FC236}">
                <a16:creationId xmlns:a16="http://schemas.microsoft.com/office/drawing/2014/main" id="{5F955A17-61C1-4F92-B4AA-7A4E31E1B1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5" r="3" b="11326"/>
          <a:stretch/>
        </p:blipFill>
        <p:spPr>
          <a:xfrm>
            <a:off x="533074" y="3450116"/>
            <a:ext cx="4304194" cy="265099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20D2C-7522-4455-B6DF-1B48A0751E6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144679" y="2198914"/>
            <a:ext cx="6405063" cy="3670180"/>
          </a:xfrm>
        </p:spPr>
        <p:txBody>
          <a:bodyPr vert="horz" lIns="0" tIns="45720" rIns="0" bIns="45720" rtlCol="0">
            <a:normAutofit/>
          </a:bodyPr>
          <a:lstStyle/>
          <a:p>
            <a:pPr lvl="1">
              <a:buFont typeface="Calibri" panose="020F0502020204030204" pitchFamily="34" charset="0"/>
              <a:buChar char="•"/>
            </a:pPr>
            <a:r>
              <a:rPr lang="en-US" sz="2000" dirty="0"/>
              <a:t>The project will repair and improve the existing drainage crossing under Celeste Drive</a:t>
            </a:r>
          </a:p>
          <a:p>
            <a:pPr lvl="1">
              <a:buFont typeface="Calibri" panose="020F0502020204030204" pitchFamily="34" charset="0"/>
              <a:buChar char="•"/>
            </a:pPr>
            <a:r>
              <a:rPr lang="en-US" sz="2000" dirty="0"/>
              <a:t>The existing crossing consists of two corrugated metal pipes (CMPs) laid along a natural arroyo, that extend beyond the roadway earthen embankment with no headwalls and/or riprap</a:t>
            </a:r>
          </a:p>
          <a:p>
            <a:pPr lvl="1">
              <a:buFont typeface="Calibri" panose="020F0502020204030204" pitchFamily="34" charset="0"/>
              <a:buChar char="•"/>
            </a:pPr>
            <a:r>
              <a:rPr lang="en-US" sz="2000" dirty="0"/>
              <a:t>The embankment is eroded and the CMPs have been undermined at the downstream end of the crossing due to the lack of erosion control</a:t>
            </a:r>
          </a:p>
          <a:p>
            <a:endParaRPr lang="en-US" dirty="0"/>
          </a:p>
        </p:txBody>
      </p:sp>
      <p:sp>
        <p:nvSpPr>
          <p:cNvPr id="50" name="Rectangle 40">
            <a:extLst>
              <a:ext uri="{FF2B5EF4-FFF2-40B4-BE49-F238E27FC236}">
                <a16:creationId xmlns:a16="http://schemas.microsoft.com/office/drawing/2014/main" id="{80D990FE-A961-4BD0-BE00-23C4B8CFA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Rectangle 42">
            <a:extLst>
              <a:ext uri="{FF2B5EF4-FFF2-40B4-BE49-F238E27FC236}">
                <a16:creationId xmlns:a16="http://schemas.microsoft.com/office/drawing/2014/main" id="{750844DA-CE45-4F7E-A994-16D702DBC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A02F52-C05C-40EC-8432-1310D0117C9E}"/>
              </a:ext>
            </a:extLst>
          </p:cNvPr>
          <p:cNvSpPr txBox="1"/>
          <p:nvPr/>
        </p:nvSpPr>
        <p:spPr>
          <a:xfrm>
            <a:off x="845458" y="3155819"/>
            <a:ext cx="3898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Photo 1 – CMPs downstream of Celeste Dr.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BEE8CC-8E00-422D-9222-FF57EDBD5EB1}"/>
              </a:ext>
            </a:extLst>
          </p:cNvPr>
          <p:cNvSpPr txBox="1"/>
          <p:nvPr/>
        </p:nvSpPr>
        <p:spPr>
          <a:xfrm>
            <a:off x="845457" y="6048435"/>
            <a:ext cx="3898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Photo 2 – CMPs upstream of Celeste Dr. </a:t>
            </a:r>
          </a:p>
        </p:txBody>
      </p:sp>
    </p:spTree>
    <p:extLst>
      <p:ext uri="{BB962C8B-B14F-4D97-AF65-F5344CB8AC3E}">
        <p14:creationId xmlns:p14="http://schemas.microsoft.com/office/powerpoint/2010/main" val="2316222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F0228EDF-2403-4786-9B59-5377270FA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F1BFE19-3C24-4E0B-8AB3-01C507676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EDD08A5-26C5-48D8-8098-4167878B6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BBD4AAEE-4200-46AB-9893-C5FEA304B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3A0422-E4B4-43C1-82A3-0AFE7D013CDF}"/>
              </a:ext>
            </a:extLst>
          </p:cNvPr>
          <p:cNvSpPr txBox="1">
            <a:spLocks/>
          </p:cNvSpPr>
          <p:nvPr/>
        </p:nvSpPr>
        <p:spPr>
          <a:xfrm>
            <a:off x="7695474" y="3079562"/>
            <a:ext cx="3789705" cy="13516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PROJECT DESCRIPTION</a:t>
            </a:r>
          </a:p>
        </p:txBody>
      </p:sp>
      <p:pic>
        <p:nvPicPr>
          <p:cNvPr id="8" name="Picture 7" descr="A close up of a dry grass field&#10;&#10;Description automatically generated">
            <a:extLst>
              <a:ext uri="{FF2B5EF4-FFF2-40B4-BE49-F238E27FC236}">
                <a16:creationId xmlns:a16="http://schemas.microsoft.com/office/drawing/2014/main" id="{FB6E6C0D-9E3C-48FE-81ED-0EF309867D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" r="3115" b="-1"/>
          <a:stretch/>
        </p:blipFill>
        <p:spPr>
          <a:xfrm>
            <a:off x="3144442" y="3187890"/>
            <a:ext cx="4027002" cy="3146426"/>
          </a:xfrm>
          <a:prstGeom prst="rect">
            <a:avLst/>
          </a:prstGeom>
        </p:spPr>
      </p:pic>
      <p:pic>
        <p:nvPicPr>
          <p:cNvPr id="4" name="Picture 3" descr="A sign on the side of a dirt field&#10;&#10;Description automatically generated">
            <a:extLst>
              <a:ext uri="{FF2B5EF4-FFF2-40B4-BE49-F238E27FC236}">
                <a16:creationId xmlns:a16="http://schemas.microsoft.com/office/drawing/2014/main" id="{5914C89C-32D3-4EDE-8F32-3AB5554273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9" r="35030" b="2"/>
          <a:stretch/>
        </p:blipFill>
        <p:spPr>
          <a:xfrm>
            <a:off x="820995" y="10"/>
            <a:ext cx="4113440" cy="3843834"/>
          </a:xfrm>
          <a:custGeom>
            <a:avLst/>
            <a:gdLst/>
            <a:ahLst/>
            <a:cxnLst/>
            <a:rect l="l" t="t" r="r" b="b"/>
            <a:pathLst>
              <a:path w="4113440" h="3843844">
                <a:moveTo>
                  <a:pt x="0" y="0"/>
                </a:moveTo>
                <a:lnTo>
                  <a:pt x="4113440" y="0"/>
                </a:lnTo>
                <a:lnTo>
                  <a:pt x="4113440" y="3027024"/>
                </a:lnTo>
                <a:lnTo>
                  <a:pt x="2157388" y="3027024"/>
                </a:lnTo>
                <a:lnTo>
                  <a:pt x="2157388" y="3843844"/>
                </a:lnTo>
                <a:lnTo>
                  <a:pt x="0" y="3843844"/>
                </a:lnTo>
                <a:close/>
              </a:path>
            </a:pathLst>
          </a:custGeom>
        </p:spPr>
      </p:pic>
      <p:pic>
        <p:nvPicPr>
          <p:cNvPr id="6" name="Picture 5" descr="A picture containing outdoor, grass, sitting, dirt&#10;&#10;Description automatically generated">
            <a:extLst>
              <a:ext uri="{FF2B5EF4-FFF2-40B4-BE49-F238E27FC236}">
                <a16:creationId xmlns:a16="http://schemas.microsoft.com/office/drawing/2014/main" id="{66F350F0-1071-4ACD-A318-1EEA29CE0A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2" r="7704"/>
          <a:stretch/>
        </p:blipFill>
        <p:spPr>
          <a:xfrm>
            <a:off x="20" y="3993777"/>
            <a:ext cx="2986337" cy="2019928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2717732-9628-4C5A-BEA2-4B0E8872B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72504" y="4343400"/>
            <a:ext cx="329184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24867B6E-79AE-46CC-92E8-7940635C4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" name="Rectangle 47">
            <a:extLst>
              <a:ext uri="{FF2B5EF4-FFF2-40B4-BE49-F238E27FC236}">
                <a16:creationId xmlns:a16="http://schemas.microsoft.com/office/drawing/2014/main" id="{E2A1E944-58FA-41B5-9155-E1FF62141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 descr="A person walking down a dirt road&#10;&#10;Description automatically generated">
            <a:extLst>
              <a:ext uri="{FF2B5EF4-FFF2-40B4-BE49-F238E27FC236}">
                <a16:creationId xmlns:a16="http://schemas.microsoft.com/office/drawing/2014/main" id="{AA45523D-7A52-4E97-9EA0-4524BF4034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943" y="583845"/>
            <a:ext cx="4997279" cy="2429233"/>
          </a:xfrm>
          <a:prstGeom prst="rect">
            <a:avLst/>
          </a:prstGeom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B881990-B097-440B-A62C-2ABC32F37965}"/>
              </a:ext>
            </a:extLst>
          </p:cNvPr>
          <p:cNvSpPr txBox="1"/>
          <p:nvPr/>
        </p:nvSpPr>
        <p:spPr>
          <a:xfrm>
            <a:off x="7645520" y="4428637"/>
            <a:ext cx="3889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Erosion along and downstream of Celeste Dr. </a:t>
            </a:r>
          </a:p>
        </p:txBody>
      </p:sp>
    </p:spTree>
    <p:extLst>
      <p:ext uri="{BB962C8B-B14F-4D97-AF65-F5344CB8AC3E}">
        <p14:creationId xmlns:p14="http://schemas.microsoft.com/office/powerpoint/2010/main" val="2484060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D4BBB-5B23-4670-B55A-1533CEED273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1881" y="141432"/>
            <a:ext cx="10029825" cy="771525"/>
          </a:xfrm>
        </p:spPr>
        <p:txBody>
          <a:bodyPr/>
          <a:lstStyle/>
          <a:p>
            <a:r>
              <a:rPr lang="en-US" dirty="0"/>
              <a:t>PROPOSED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20D2C-7522-4455-B6DF-1B48A0751E6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938783" y="965606"/>
            <a:ext cx="4135769" cy="4906687"/>
          </a:xfrm>
        </p:spPr>
        <p:txBody>
          <a:bodyPr>
            <a:no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Site clearing and grubbing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Implementation of traffic control plan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Repair and improve the existing drainage crossing under Celeste Drive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Excavation of unclassified material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Installation of drainage improvements including gabion baskets, concrete riprap, mortared rock riprap, headwalls, wingwalls, reinforced concrete flumes, and concrete energy dissipation structures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Installation of site improvements including concrete curb and gutters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3C24AA7-E5FD-47ED-B35A-553E55DDD56D}"/>
              </a:ext>
            </a:extLst>
          </p:cNvPr>
          <p:cNvCxnSpPr>
            <a:cxnSpLocks/>
          </p:cNvCxnSpPr>
          <p:nvPr/>
        </p:nvCxnSpPr>
        <p:spPr>
          <a:xfrm>
            <a:off x="1081881" y="830510"/>
            <a:ext cx="9784080" cy="0"/>
          </a:xfrm>
          <a:prstGeom prst="line">
            <a:avLst/>
          </a:prstGeom>
          <a:ln w="63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E3868128-831A-4AC3-8C30-D8EB248DAE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786067"/>
              </p:ext>
            </p:extLst>
          </p:nvPr>
        </p:nvGraphicFramePr>
        <p:xfrm>
          <a:off x="25168" y="860308"/>
          <a:ext cx="812800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Acrobat Document" r:id="rId3" imgW="24688800" imgH="16459200" progId="AcroExch.Document.DC">
                  <p:embed/>
                </p:oleObj>
              </mc:Choice>
              <mc:Fallback>
                <p:oleObj name="Acrobat Document" r:id="rId3" imgW="24688800" imgH="164592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68" y="860308"/>
                        <a:ext cx="812800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409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A8505-4DB4-4BD2-A5E1-D2F2D7E082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QUESTIONS?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5F3526AD-8EF6-421D-BE30-ADBF7AC994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67" y="5060301"/>
            <a:ext cx="1114426" cy="1143000"/>
          </a:xfrm>
          <a:prstGeom prst="rect">
            <a:avLst/>
          </a:prstGeom>
        </p:spPr>
      </p:pic>
      <p:pic>
        <p:nvPicPr>
          <p:cNvPr id="7" name="Picture 6" descr="A picture containing table&#10;&#10;Description automatically generated">
            <a:extLst>
              <a:ext uri="{FF2B5EF4-FFF2-40B4-BE49-F238E27FC236}">
                <a16:creationId xmlns:a16="http://schemas.microsoft.com/office/drawing/2014/main" id="{3F8E7FC1-DD46-46AA-A889-3126EFBD8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0120" y="5475343"/>
            <a:ext cx="2827020" cy="72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4962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202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Retrospect</vt:lpstr>
      <vt:lpstr>Acrobat Document</vt:lpstr>
      <vt:lpstr>CELESTE DRIVE DRAINAGE IMPROVEMENTS</vt:lpstr>
      <vt:lpstr>PROJECT LOCATION</vt:lpstr>
      <vt:lpstr>PROJECT DESCRIPTION</vt:lpstr>
      <vt:lpstr>PowerPoint Presentation</vt:lpstr>
      <vt:lpstr>PROPOSED IMPROVEMENTS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CELESTE DRIVE DRAINAGE IMPROVEMENTS</dc:title>
  <dc:creator>Mercedes Moreno</dc:creator>
  <cp:lastModifiedBy>Mercedes Moreno</cp:lastModifiedBy>
  <cp:revision>23</cp:revision>
  <dcterms:created xsi:type="dcterms:W3CDTF">2020-09-02T15:21:01Z</dcterms:created>
  <dcterms:modified xsi:type="dcterms:W3CDTF">2020-09-02T23:11:29Z</dcterms:modified>
</cp:coreProperties>
</file>