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57" r:id="rId3"/>
    <p:sldId id="258" r:id="rId4"/>
    <p:sldId id="263"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36DCDD-76E0-47FA-B9C0-1A58C0CEC7D3}">
          <p14:sldIdLst>
            <p14:sldId id="256"/>
            <p14:sldId id="257"/>
            <p14:sldId id="258"/>
          </p14:sldIdLst>
        </p14:section>
        <p14:section name="Untitled Section" id="{91003538-0C54-4240-97E5-AF11A2F19A1B}">
          <p14:sldIdLst>
            <p14:sldId id="263"/>
            <p14:sldId id="261"/>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0" d="100"/>
          <a:sy n="70" d="100"/>
        </p:scale>
        <p:origin x="96"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8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5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303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264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6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716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328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08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40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9/23/2020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380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926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9/23/2020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41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8505-4DB4-4BD2-A5E1-D2F2D7E082EF}"/>
              </a:ext>
            </a:extLst>
          </p:cNvPr>
          <p:cNvSpPr>
            <a:spLocks noGrp="1"/>
          </p:cNvSpPr>
          <p:nvPr>
            <p:ph type="ctrTitle"/>
          </p:nvPr>
        </p:nvSpPr>
        <p:spPr/>
        <p:txBody>
          <a:bodyPr>
            <a:normAutofit/>
          </a:bodyPr>
          <a:lstStyle/>
          <a:p>
            <a:r>
              <a:rPr lang="en-US" sz="6600" dirty="0"/>
              <a:t>TORNILLO DETENTION POND IMPROVEMENTS</a:t>
            </a:r>
          </a:p>
        </p:txBody>
      </p:sp>
      <p:sp>
        <p:nvSpPr>
          <p:cNvPr id="3" name="Subtitle 2">
            <a:extLst>
              <a:ext uri="{FF2B5EF4-FFF2-40B4-BE49-F238E27FC236}">
                <a16:creationId xmlns:a16="http://schemas.microsoft.com/office/drawing/2014/main" id="{9BADFDED-AF30-41D7-B92A-BEE9662D85A6}"/>
              </a:ext>
            </a:extLst>
          </p:cNvPr>
          <p:cNvSpPr>
            <a:spLocks noGrp="1"/>
          </p:cNvSpPr>
          <p:nvPr>
            <p:ph type="subTitle" idx="1"/>
          </p:nvPr>
        </p:nvSpPr>
        <p:spPr/>
        <p:txBody>
          <a:bodyPr/>
          <a:lstStyle/>
          <a:p>
            <a:r>
              <a:rPr lang="en-US" dirty="0">
                <a:solidFill>
                  <a:schemeClr val="accent5">
                    <a:lumMod val="75000"/>
                  </a:schemeClr>
                </a:solidFill>
              </a:rPr>
              <a:t>Bid no. 20-043</a:t>
            </a:r>
          </a:p>
          <a:p>
            <a:endParaRPr lang="en-US" dirty="0"/>
          </a:p>
        </p:txBody>
      </p:sp>
      <p:pic>
        <p:nvPicPr>
          <p:cNvPr id="5" name="Picture 4" descr="A close up of a sign&#10;&#10;Description automatically generated">
            <a:extLst>
              <a:ext uri="{FF2B5EF4-FFF2-40B4-BE49-F238E27FC236}">
                <a16:creationId xmlns:a16="http://schemas.microsoft.com/office/drawing/2014/main" id="{5F3526AD-8EF6-421D-BE30-ADBF7AC994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0067" y="5060301"/>
            <a:ext cx="1114426" cy="114300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F8E7FC1-DD46-46AA-A889-3126EFBD8484}"/>
              </a:ext>
            </a:extLst>
          </p:cNvPr>
          <p:cNvPicPr>
            <a:picLocks noChangeAspect="1"/>
          </p:cNvPicPr>
          <p:nvPr/>
        </p:nvPicPr>
        <p:blipFill>
          <a:blip r:embed="rId3"/>
          <a:stretch>
            <a:fillRect/>
          </a:stretch>
        </p:blipFill>
        <p:spPr>
          <a:xfrm>
            <a:off x="9200120" y="5475343"/>
            <a:ext cx="2827020" cy="727958"/>
          </a:xfrm>
          <a:prstGeom prst="rect">
            <a:avLst/>
          </a:prstGeom>
        </p:spPr>
      </p:pic>
    </p:spTree>
    <p:extLst>
      <p:ext uri="{BB962C8B-B14F-4D97-AF65-F5344CB8AC3E}">
        <p14:creationId xmlns:p14="http://schemas.microsoft.com/office/powerpoint/2010/main" val="241522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rty, old, sink, tub&#10;&#10;Description automatically generated">
            <a:extLst>
              <a:ext uri="{FF2B5EF4-FFF2-40B4-BE49-F238E27FC236}">
                <a16:creationId xmlns:a16="http://schemas.microsoft.com/office/drawing/2014/main" id="{C0EFD78A-CF30-4366-8ABB-884DF67344F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1959434" y="2045154"/>
            <a:ext cx="7445824" cy="4188276"/>
          </a:xfrm>
          <a:prstGeom prst="rect">
            <a:avLst/>
          </a:prstGeom>
        </p:spPr>
      </p:pic>
      <p:sp>
        <p:nvSpPr>
          <p:cNvPr id="2" name="Title 1">
            <a:extLst>
              <a:ext uri="{FF2B5EF4-FFF2-40B4-BE49-F238E27FC236}">
                <a16:creationId xmlns:a16="http://schemas.microsoft.com/office/drawing/2014/main" id="{0E3D4BBB-5B23-4670-B55A-1533CEED2739}"/>
              </a:ext>
            </a:extLst>
          </p:cNvPr>
          <p:cNvSpPr>
            <a:spLocks noGrp="1"/>
          </p:cNvSpPr>
          <p:nvPr>
            <p:ph type="title" idx="4294967295"/>
          </p:nvPr>
        </p:nvSpPr>
        <p:spPr>
          <a:xfrm>
            <a:off x="1081881" y="515938"/>
            <a:ext cx="10028238" cy="771525"/>
          </a:xfrm>
        </p:spPr>
        <p:txBody>
          <a:bodyPr/>
          <a:lstStyle/>
          <a:p>
            <a:r>
              <a:rPr lang="en-US" dirty="0"/>
              <a:t>PROJECT LOCATION</a:t>
            </a:r>
          </a:p>
        </p:txBody>
      </p:sp>
      <p:sp>
        <p:nvSpPr>
          <p:cNvPr id="3" name="Content Placeholder 2">
            <a:extLst>
              <a:ext uri="{FF2B5EF4-FFF2-40B4-BE49-F238E27FC236}">
                <a16:creationId xmlns:a16="http://schemas.microsoft.com/office/drawing/2014/main" id="{A8620D2C-7522-4455-B6DF-1B48A0751E60}"/>
              </a:ext>
            </a:extLst>
          </p:cNvPr>
          <p:cNvSpPr>
            <a:spLocks noGrp="1"/>
          </p:cNvSpPr>
          <p:nvPr>
            <p:ph idx="4294967295"/>
          </p:nvPr>
        </p:nvSpPr>
        <p:spPr>
          <a:xfrm>
            <a:off x="1081881" y="1266826"/>
            <a:ext cx="10058400" cy="834679"/>
          </a:xfrm>
        </p:spPr>
        <p:txBody>
          <a:bodyPr>
            <a:normAutofit fontScale="92500" lnSpcReduction="10000"/>
          </a:bodyPr>
          <a:lstStyle/>
          <a:p>
            <a:pPr lvl="1">
              <a:buFont typeface="Arial" panose="020B0604020202020204" pitchFamily="34" charset="0"/>
              <a:buChar char="•"/>
            </a:pPr>
            <a:r>
              <a:rPr lang="en-US" sz="2000" dirty="0"/>
              <a:t>Located in Tornillo, Texas the project lies near the residential area known as Drake Subdivision unit 7, approximately 900 feet north of Alameda Avenue on George Strait Drive. The property is owned by the County of el Paso.</a:t>
            </a:r>
            <a:endParaRPr lang="en-US" dirty="0"/>
          </a:p>
        </p:txBody>
      </p:sp>
      <p:sp>
        <p:nvSpPr>
          <p:cNvPr id="7" name="Arrow: Down 6">
            <a:extLst>
              <a:ext uri="{FF2B5EF4-FFF2-40B4-BE49-F238E27FC236}">
                <a16:creationId xmlns:a16="http://schemas.microsoft.com/office/drawing/2014/main" id="{2037D864-58B8-47FD-8515-0956652A6C2C}"/>
              </a:ext>
            </a:extLst>
          </p:cNvPr>
          <p:cNvSpPr/>
          <p:nvPr/>
        </p:nvSpPr>
        <p:spPr>
          <a:xfrm rot="5908551">
            <a:off x="6455829" y="2863113"/>
            <a:ext cx="5334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9" name="Straight Connector 8">
            <a:extLst>
              <a:ext uri="{FF2B5EF4-FFF2-40B4-BE49-F238E27FC236}">
                <a16:creationId xmlns:a16="http://schemas.microsoft.com/office/drawing/2014/main" id="{2568A958-3E5C-4830-B534-D5BC0C820AEA}"/>
              </a:ext>
            </a:extLst>
          </p:cNvPr>
          <p:cNvCxnSpPr>
            <a:cxnSpLocks/>
          </p:cNvCxnSpPr>
          <p:nvPr/>
        </p:nvCxnSpPr>
        <p:spPr>
          <a:xfrm>
            <a:off x="1081881" y="1191237"/>
            <a:ext cx="9784080" cy="0"/>
          </a:xfrm>
          <a:prstGeom prst="line">
            <a:avLst/>
          </a:prstGeom>
          <a:ln w="6350"/>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8FF6ED75-DCA4-4A6E-A021-F4AE763F9656}"/>
              </a:ext>
            </a:extLst>
          </p:cNvPr>
          <p:cNvCxnSpPr>
            <a:cxnSpLocks/>
          </p:cNvCxnSpPr>
          <p:nvPr/>
        </p:nvCxnSpPr>
        <p:spPr>
          <a:xfrm>
            <a:off x="5754224" y="3429000"/>
            <a:ext cx="219697" cy="952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F00E4F-B97F-4932-835A-E95A59D9114B}"/>
              </a:ext>
            </a:extLst>
          </p:cNvPr>
          <p:cNvCxnSpPr>
            <a:cxnSpLocks/>
          </p:cNvCxnSpPr>
          <p:nvPr/>
        </p:nvCxnSpPr>
        <p:spPr>
          <a:xfrm flipV="1">
            <a:off x="5467350" y="2912026"/>
            <a:ext cx="214996" cy="1994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7E1B2A-AB78-4161-99C1-7C60F61B1877}"/>
              </a:ext>
            </a:extLst>
          </p:cNvPr>
          <p:cNvCxnSpPr>
            <a:cxnSpLocks/>
          </p:cNvCxnSpPr>
          <p:nvPr/>
        </p:nvCxnSpPr>
        <p:spPr>
          <a:xfrm flipH="1">
            <a:off x="5973921" y="3111500"/>
            <a:ext cx="407829" cy="4179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8F0648-ED38-4F9C-914F-ED27E69AD894}"/>
              </a:ext>
            </a:extLst>
          </p:cNvPr>
          <p:cNvCxnSpPr>
            <a:cxnSpLocks/>
          </p:cNvCxnSpPr>
          <p:nvPr/>
        </p:nvCxnSpPr>
        <p:spPr>
          <a:xfrm>
            <a:off x="5682346" y="2912026"/>
            <a:ext cx="291575" cy="104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0CD691-1B69-48AC-A445-AE3358403BF2}"/>
              </a:ext>
            </a:extLst>
          </p:cNvPr>
          <p:cNvCxnSpPr>
            <a:cxnSpLocks/>
          </p:cNvCxnSpPr>
          <p:nvPr/>
        </p:nvCxnSpPr>
        <p:spPr>
          <a:xfrm>
            <a:off x="6177835" y="2874666"/>
            <a:ext cx="203915" cy="2368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445108-C0C4-4FCB-9279-BB36B2E1D247}"/>
              </a:ext>
            </a:extLst>
          </p:cNvPr>
          <p:cNvCxnSpPr>
            <a:cxnSpLocks/>
          </p:cNvCxnSpPr>
          <p:nvPr/>
        </p:nvCxnSpPr>
        <p:spPr>
          <a:xfrm>
            <a:off x="5467351" y="3111500"/>
            <a:ext cx="286872" cy="317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68F0B-693B-468E-AB39-943CC4C7B372}"/>
              </a:ext>
            </a:extLst>
          </p:cNvPr>
          <p:cNvCxnSpPr>
            <a:cxnSpLocks/>
          </p:cNvCxnSpPr>
          <p:nvPr/>
        </p:nvCxnSpPr>
        <p:spPr>
          <a:xfrm flipV="1">
            <a:off x="5973921" y="2874666"/>
            <a:ext cx="203914" cy="1338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93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0">
            <a:extLst>
              <a:ext uri="{FF2B5EF4-FFF2-40B4-BE49-F238E27FC236}">
                <a16:creationId xmlns:a16="http://schemas.microsoft.com/office/drawing/2014/main" id="{BB75165E-0846-4D98-AC6E-3357E38A2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2">
            <a:extLst>
              <a:ext uri="{FF2B5EF4-FFF2-40B4-BE49-F238E27FC236}">
                <a16:creationId xmlns:a16="http://schemas.microsoft.com/office/drawing/2014/main" id="{C7D0988C-FE64-44CF-A3D0-EF505813C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34">
            <a:extLst>
              <a:ext uri="{FF2B5EF4-FFF2-40B4-BE49-F238E27FC236}">
                <a16:creationId xmlns:a16="http://schemas.microsoft.com/office/drawing/2014/main" id="{2BB7D857-558C-46CC-8DAF-25C7BC8B1A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36">
            <a:extLst>
              <a:ext uri="{FF2B5EF4-FFF2-40B4-BE49-F238E27FC236}">
                <a16:creationId xmlns:a16="http://schemas.microsoft.com/office/drawing/2014/main" id="{D03F1B22-6BE5-407A-9027-D46237C7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D4BBB-5B23-4670-B55A-1533CEED2739}"/>
              </a:ext>
            </a:extLst>
          </p:cNvPr>
          <p:cNvSpPr>
            <a:spLocks noGrp="1"/>
          </p:cNvSpPr>
          <p:nvPr>
            <p:ph type="title" idx="4294967295"/>
          </p:nvPr>
        </p:nvSpPr>
        <p:spPr>
          <a:xfrm>
            <a:off x="5144679" y="634946"/>
            <a:ext cx="6405063" cy="1450757"/>
          </a:xfrm>
        </p:spPr>
        <p:txBody>
          <a:bodyPr vert="horz" lIns="91440" tIns="45720" rIns="91440" bIns="45720" rtlCol="0" anchor="b">
            <a:normAutofit/>
          </a:bodyPr>
          <a:lstStyle/>
          <a:p>
            <a:r>
              <a:rPr lang="en-US" dirty="0"/>
              <a:t>PROJECT DESCRIPTION</a:t>
            </a:r>
          </a:p>
        </p:txBody>
      </p:sp>
      <p:cxnSp>
        <p:nvCxnSpPr>
          <p:cNvPr id="49" name="Straight Connector 38">
            <a:extLst>
              <a:ext uri="{FF2B5EF4-FFF2-40B4-BE49-F238E27FC236}">
                <a16:creationId xmlns:a16="http://schemas.microsoft.com/office/drawing/2014/main" id="{BCF72216-3032-4D96-A301-EF60ADBF4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620D2C-7522-4455-B6DF-1B48A0751E60}"/>
              </a:ext>
            </a:extLst>
          </p:cNvPr>
          <p:cNvSpPr>
            <a:spLocks noGrp="1"/>
          </p:cNvSpPr>
          <p:nvPr>
            <p:ph idx="4294967295"/>
          </p:nvPr>
        </p:nvSpPr>
        <p:spPr>
          <a:xfrm>
            <a:off x="5144679" y="2198914"/>
            <a:ext cx="6405063" cy="3670180"/>
          </a:xfrm>
        </p:spPr>
        <p:txBody>
          <a:bodyPr vert="horz" lIns="0" tIns="45720" rIns="0" bIns="45720" rtlCol="0">
            <a:normAutofit/>
          </a:bodyPr>
          <a:lstStyle/>
          <a:p>
            <a:pPr lvl="1" algn="just">
              <a:buFont typeface="Calibri" panose="020F0502020204030204" pitchFamily="34" charset="0"/>
              <a:buChar char="•"/>
            </a:pPr>
            <a:r>
              <a:rPr lang="en-US" sz="2000" dirty="0">
                <a:effectLst/>
                <a:ea typeface="Times New Roman" panose="02020603050405020304" pitchFamily="18" charset="0"/>
              </a:rPr>
              <a:t>The site of the proposed detention pond is located in the path of a flow path/arroyo extending from the Manny Aguilera Boulevard (FM 3380) to Alameda Avenue (SH 20).</a:t>
            </a:r>
          </a:p>
          <a:p>
            <a:pPr lvl="1">
              <a:buFont typeface="Calibri" panose="020F0502020204030204" pitchFamily="34" charset="0"/>
              <a:buChar char="•"/>
            </a:pPr>
            <a:r>
              <a:rPr lang="en-US" sz="2000" dirty="0">
                <a:effectLst/>
                <a:ea typeface="Times New Roman" panose="02020603050405020304" pitchFamily="18" charset="0"/>
              </a:rPr>
              <a:t>The site is generally bounded by </a:t>
            </a:r>
            <a:r>
              <a:rPr lang="en-US" sz="2000" dirty="0" err="1">
                <a:effectLst/>
                <a:ea typeface="Times New Roman" panose="02020603050405020304" pitchFamily="18" charset="0"/>
              </a:rPr>
              <a:t>Wencho</a:t>
            </a:r>
            <a:r>
              <a:rPr lang="en-US" sz="2000" dirty="0">
                <a:effectLst/>
                <a:ea typeface="Times New Roman" panose="02020603050405020304" pitchFamily="18" charset="0"/>
              </a:rPr>
              <a:t> Drive, George Strait Drive, and 5</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Street encompassing approximately 5 acres.</a:t>
            </a:r>
          </a:p>
          <a:p>
            <a:pPr lvl="1">
              <a:buFont typeface="Calibri" panose="020F0502020204030204" pitchFamily="34" charset="0"/>
              <a:buChar char="•"/>
            </a:pPr>
            <a:r>
              <a:rPr lang="en-US" sz="2000" dirty="0">
                <a:effectLst/>
                <a:ea typeface="Times New Roman" panose="02020603050405020304" pitchFamily="18" charset="0"/>
              </a:rPr>
              <a:t>A portion of the Project site lies in an ephemeral stream/arroyo designated flood area.</a:t>
            </a:r>
          </a:p>
          <a:p>
            <a:pPr lvl="1">
              <a:buFont typeface="Calibri" panose="020F0502020204030204" pitchFamily="34" charset="0"/>
              <a:buChar char="•"/>
            </a:pPr>
            <a:r>
              <a:rPr lang="en-US" sz="2000" dirty="0">
                <a:effectLst/>
                <a:ea typeface="Times New Roman" panose="02020603050405020304" pitchFamily="18" charset="0"/>
              </a:rPr>
              <a:t>The goal of the County is to mitigate impacts to downstream properties and streets by capturing and detaining the flows in the arroyo.</a:t>
            </a:r>
            <a:endParaRPr lang="en-US" sz="2000" b="1" dirty="0"/>
          </a:p>
        </p:txBody>
      </p:sp>
      <p:sp>
        <p:nvSpPr>
          <p:cNvPr id="50" name="Rectangle 40">
            <a:extLst>
              <a:ext uri="{FF2B5EF4-FFF2-40B4-BE49-F238E27FC236}">
                <a16:creationId xmlns:a16="http://schemas.microsoft.com/office/drawing/2014/main" id="{80D990FE-A961-4BD0-BE00-23C4B8CFA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42">
            <a:extLst>
              <a:ext uri="{FF2B5EF4-FFF2-40B4-BE49-F238E27FC236}">
                <a16:creationId xmlns:a16="http://schemas.microsoft.com/office/drawing/2014/main" id="{750844DA-CE45-4F7E-A994-16D702DBC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49A02F52-C05C-40EC-8432-1310D0117C9E}"/>
              </a:ext>
            </a:extLst>
          </p:cNvPr>
          <p:cNvSpPr txBox="1"/>
          <p:nvPr/>
        </p:nvSpPr>
        <p:spPr>
          <a:xfrm>
            <a:off x="1131208" y="3155819"/>
            <a:ext cx="3898901" cy="338554"/>
          </a:xfrm>
          <a:prstGeom prst="rect">
            <a:avLst/>
          </a:prstGeom>
          <a:noFill/>
        </p:spPr>
        <p:txBody>
          <a:bodyPr wrap="square" rtlCol="0">
            <a:spAutoFit/>
          </a:bodyPr>
          <a:lstStyle/>
          <a:p>
            <a:r>
              <a:rPr lang="en-US" sz="1600" dirty="0"/>
              <a:t>Photo 1 – Existing Natural Ground</a:t>
            </a:r>
          </a:p>
        </p:txBody>
      </p:sp>
      <p:sp>
        <p:nvSpPr>
          <p:cNvPr id="11" name="TextBox 10">
            <a:extLst>
              <a:ext uri="{FF2B5EF4-FFF2-40B4-BE49-F238E27FC236}">
                <a16:creationId xmlns:a16="http://schemas.microsoft.com/office/drawing/2014/main" id="{BFBEE8CC-8E00-422D-9222-FF57EDBD5EB1}"/>
              </a:ext>
            </a:extLst>
          </p:cNvPr>
          <p:cNvSpPr txBox="1"/>
          <p:nvPr/>
        </p:nvSpPr>
        <p:spPr>
          <a:xfrm>
            <a:off x="1721757" y="6035988"/>
            <a:ext cx="3898901" cy="338554"/>
          </a:xfrm>
          <a:prstGeom prst="rect">
            <a:avLst/>
          </a:prstGeom>
          <a:noFill/>
        </p:spPr>
        <p:txBody>
          <a:bodyPr wrap="square" rtlCol="0">
            <a:spAutoFit/>
          </a:bodyPr>
          <a:lstStyle/>
          <a:p>
            <a:r>
              <a:rPr lang="en-US" sz="1600" dirty="0"/>
              <a:t>Photo 2 – Arroyo Path </a:t>
            </a:r>
          </a:p>
        </p:txBody>
      </p:sp>
      <p:pic>
        <p:nvPicPr>
          <p:cNvPr id="5" name="Picture 4" descr="A field of grass&#10;&#10;Description automatically generated">
            <a:extLst>
              <a:ext uri="{FF2B5EF4-FFF2-40B4-BE49-F238E27FC236}">
                <a16:creationId xmlns:a16="http://schemas.microsoft.com/office/drawing/2014/main" id="{A0E4A421-101B-4210-A58F-BB795D1BA5B4}"/>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77478" y="495109"/>
            <a:ext cx="3657600" cy="2743200"/>
          </a:xfrm>
          <a:prstGeom prst="rect">
            <a:avLst/>
          </a:prstGeom>
        </p:spPr>
      </p:pic>
      <p:pic>
        <p:nvPicPr>
          <p:cNvPr id="9" name="Picture 8" descr="A dirt road&#10;&#10;Description automatically generated">
            <a:extLst>
              <a:ext uri="{FF2B5EF4-FFF2-40B4-BE49-F238E27FC236}">
                <a16:creationId xmlns:a16="http://schemas.microsoft.com/office/drawing/2014/main" id="{CD68345C-68E0-4B26-BCB4-DCC274FF129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334678" y="3568567"/>
            <a:ext cx="2743200" cy="2452642"/>
          </a:xfrm>
          <a:prstGeom prst="rect">
            <a:avLst/>
          </a:prstGeom>
        </p:spPr>
      </p:pic>
    </p:spTree>
    <p:extLst>
      <p:ext uri="{BB962C8B-B14F-4D97-AF65-F5344CB8AC3E}">
        <p14:creationId xmlns:p14="http://schemas.microsoft.com/office/powerpoint/2010/main" val="231622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881990-B097-440B-A62C-2ABC32F37965}"/>
              </a:ext>
            </a:extLst>
          </p:cNvPr>
          <p:cNvSpPr txBox="1"/>
          <p:nvPr/>
        </p:nvSpPr>
        <p:spPr>
          <a:xfrm>
            <a:off x="4108962" y="1690062"/>
            <a:ext cx="3889612" cy="3477875"/>
          </a:xfrm>
          <a:prstGeom prst="rect">
            <a:avLst/>
          </a:prstGeom>
          <a:noFill/>
        </p:spPr>
        <p:txBody>
          <a:bodyPr wrap="square" rtlCol="0">
            <a:spAutoFit/>
          </a:bodyPr>
          <a:lstStyle/>
          <a:p>
            <a:pPr algn="ctr"/>
            <a:r>
              <a:rPr lang="en-US" sz="2000" dirty="0"/>
              <a:t>Existing conditions</a:t>
            </a:r>
          </a:p>
          <a:p>
            <a:pPr algn="ctr"/>
            <a:endParaRPr lang="en-US" sz="2000" dirty="0"/>
          </a:p>
          <a:p>
            <a:pPr algn="ctr"/>
            <a:r>
              <a:rPr lang="en-US" sz="2000" dirty="0"/>
              <a:t>Existing stormwater runoff flow</a:t>
            </a:r>
          </a:p>
          <a:p>
            <a:pPr algn="ctr"/>
            <a:endParaRPr lang="en-US" sz="2000" dirty="0"/>
          </a:p>
          <a:p>
            <a:pPr marR="0" lvl="0" algn="ctr">
              <a:spcBef>
                <a:spcPts val="0"/>
              </a:spcBef>
              <a:spcAft>
                <a:spcPts val="0"/>
              </a:spcAft>
            </a:pPr>
            <a:r>
              <a:rPr lang="en-US" sz="2000" dirty="0">
                <a:effectLst/>
                <a:ea typeface="Times New Roman" panose="02020603050405020304" pitchFamily="18" charset="0"/>
              </a:rPr>
              <a:t>The lands upstream are owned by the General Land Office</a:t>
            </a:r>
          </a:p>
          <a:p>
            <a:pPr marR="0" lvl="0" algn="ctr">
              <a:spcBef>
                <a:spcPts val="0"/>
              </a:spcBef>
              <a:spcAft>
                <a:spcPts val="0"/>
              </a:spcAft>
            </a:pPr>
            <a:endParaRPr lang="en-US" sz="2000" dirty="0">
              <a:effectLst/>
              <a:ea typeface="Times New Roman" panose="02020603050405020304" pitchFamily="18" charset="0"/>
            </a:endParaRPr>
          </a:p>
          <a:p>
            <a:pPr algn="ctr"/>
            <a:r>
              <a:rPr lang="en-US" sz="2000" dirty="0">
                <a:effectLst/>
                <a:ea typeface="Times New Roman" panose="02020603050405020304" pitchFamily="18" charset="0"/>
              </a:rPr>
              <a:t>There may be a 6-inch waterline owned by the Lower Valley Water Improvement District along the upper perimeter of the site</a:t>
            </a:r>
            <a:endParaRPr lang="en-US" sz="2000" dirty="0"/>
          </a:p>
        </p:txBody>
      </p:sp>
      <p:sp>
        <p:nvSpPr>
          <p:cNvPr id="3" name="Title 2">
            <a:extLst>
              <a:ext uri="{FF2B5EF4-FFF2-40B4-BE49-F238E27FC236}">
                <a16:creationId xmlns:a16="http://schemas.microsoft.com/office/drawing/2014/main" id="{E4434669-88D3-4EF2-9987-2E13237D6012}"/>
              </a:ext>
            </a:extLst>
          </p:cNvPr>
          <p:cNvSpPr>
            <a:spLocks noGrp="1"/>
          </p:cNvSpPr>
          <p:nvPr>
            <p:ph type="title" idx="4294967295"/>
          </p:nvPr>
        </p:nvSpPr>
        <p:spPr>
          <a:xfrm>
            <a:off x="0" y="287338"/>
            <a:ext cx="12192000" cy="750887"/>
          </a:xfrm>
        </p:spPr>
        <p:txBody>
          <a:bodyPr/>
          <a:lstStyle/>
          <a:p>
            <a:pPr algn="ctr"/>
            <a:r>
              <a:rPr lang="en-US" dirty="0"/>
              <a:t>PROJECT DESCRIPTION</a:t>
            </a:r>
          </a:p>
        </p:txBody>
      </p:sp>
      <p:cxnSp>
        <p:nvCxnSpPr>
          <p:cNvPr id="6" name="Straight Connector 5">
            <a:extLst>
              <a:ext uri="{FF2B5EF4-FFF2-40B4-BE49-F238E27FC236}">
                <a16:creationId xmlns:a16="http://schemas.microsoft.com/office/drawing/2014/main" id="{EE1F88F2-7EDC-4274-B9CB-6AC73864B19C}"/>
              </a:ext>
            </a:extLst>
          </p:cNvPr>
          <p:cNvCxnSpPr>
            <a:cxnSpLocks/>
          </p:cNvCxnSpPr>
          <p:nvPr/>
        </p:nvCxnSpPr>
        <p:spPr>
          <a:xfrm>
            <a:off x="3316077" y="1038225"/>
            <a:ext cx="54753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sign on the side of a dirt field&#10;&#10;Description automatically generated">
            <a:extLst>
              <a:ext uri="{FF2B5EF4-FFF2-40B4-BE49-F238E27FC236}">
                <a16:creationId xmlns:a16="http://schemas.microsoft.com/office/drawing/2014/main" id="{C6213E45-879D-4993-98A7-5B4708DAC14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286439" y="1247775"/>
            <a:ext cx="3429000" cy="4572000"/>
          </a:xfrm>
          <a:prstGeom prst="rect">
            <a:avLst/>
          </a:prstGeom>
        </p:spPr>
      </p:pic>
      <p:pic>
        <p:nvPicPr>
          <p:cNvPr id="14" name="Picture 13" descr="A dirt path next to a rock&#10;&#10;Description automatically generated">
            <a:extLst>
              <a:ext uri="{FF2B5EF4-FFF2-40B4-BE49-F238E27FC236}">
                <a16:creationId xmlns:a16="http://schemas.microsoft.com/office/drawing/2014/main" id="{CD672F0D-1B06-4869-8B21-22E62C0272A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476563" y="1142999"/>
            <a:ext cx="3429000" cy="4572000"/>
          </a:xfrm>
          <a:prstGeom prst="rect">
            <a:avLst/>
          </a:prstGeom>
        </p:spPr>
      </p:pic>
    </p:spTree>
    <p:extLst>
      <p:ext uri="{BB962C8B-B14F-4D97-AF65-F5344CB8AC3E}">
        <p14:creationId xmlns:p14="http://schemas.microsoft.com/office/powerpoint/2010/main" val="2438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BBB-5B23-4670-B55A-1533CEED2739}"/>
              </a:ext>
            </a:extLst>
          </p:cNvPr>
          <p:cNvSpPr>
            <a:spLocks noGrp="1"/>
          </p:cNvSpPr>
          <p:nvPr>
            <p:ph type="title" idx="4294967295"/>
          </p:nvPr>
        </p:nvSpPr>
        <p:spPr>
          <a:xfrm>
            <a:off x="1081881" y="141432"/>
            <a:ext cx="10029825" cy="771525"/>
          </a:xfrm>
        </p:spPr>
        <p:txBody>
          <a:bodyPr/>
          <a:lstStyle/>
          <a:p>
            <a:r>
              <a:rPr lang="en-US" dirty="0"/>
              <a:t>PROPOSED IMPROVEMENTS</a:t>
            </a:r>
          </a:p>
        </p:txBody>
      </p:sp>
      <p:sp>
        <p:nvSpPr>
          <p:cNvPr id="3" name="Content Placeholder 2">
            <a:extLst>
              <a:ext uri="{FF2B5EF4-FFF2-40B4-BE49-F238E27FC236}">
                <a16:creationId xmlns:a16="http://schemas.microsoft.com/office/drawing/2014/main" id="{A8620D2C-7522-4455-B6DF-1B48A0751E60}"/>
              </a:ext>
            </a:extLst>
          </p:cNvPr>
          <p:cNvSpPr>
            <a:spLocks noGrp="1"/>
          </p:cNvSpPr>
          <p:nvPr>
            <p:ph idx="4294967295"/>
          </p:nvPr>
        </p:nvSpPr>
        <p:spPr>
          <a:xfrm>
            <a:off x="7938783" y="965606"/>
            <a:ext cx="4135769" cy="4906687"/>
          </a:xfrm>
        </p:spPr>
        <p:txBody>
          <a:bodyPr>
            <a:noAutofit/>
          </a:bodyPr>
          <a:lstStyle/>
          <a:p>
            <a:pPr lvl="1">
              <a:buFont typeface="Arial" panose="020B0604020202020204" pitchFamily="34" charset="0"/>
              <a:buChar char="•"/>
            </a:pPr>
            <a:r>
              <a:rPr lang="en-US" sz="2000" dirty="0"/>
              <a:t>Site clearing and grubbing</a:t>
            </a:r>
          </a:p>
          <a:p>
            <a:pPr lvl="1">
              <a:buFont typeface="Arial" panose="020B0604020202020204" pitchFamily="34" charset="0"/>
              <a:buChar char="•"/>
            </a:pPr>
            <a:r>
              <a:rPr lang="en-US" sz="2000" dirty="0"/>
              <a:t>Implementation of traffic control plan </a:t>
            </a:r>
          </a:p>
          <a:p>
            <a:pPr lvl="1">
              <a:buFont typeface="Arial" panose="020B0604020202020204" pitchFamily="34" charset="0"/>
              <a:buChar char="•"/>
            </a:pPr>
            <a:r>
              <a:rPr lang="en-US" sz="2000" dirty="0"/>
              <a:t>Excavation of unclassified material</a:t>
            </a:r>
          </a:p>
          <a:p>
            <a:pPr lvl="1">
              <a:buFont typeface="Arial" panose="020B0604020202020204" pitchFamily="34" charset="0"/>
              <a:buChar char="•"/>
            </a:pPr>
            <a:r>
              <a:rPr lang="en-US" sz="2000" dirty="0"/>
              <a:t>Installation of drainage improvements including rock rip-rap, baffle block dissipator structures, base material, reinforced concrete flume, and concrete spillway structure</a:t>
            </a:r>
          </a:p>
          <a:p>
            <a:pPr lvl="1">
              <a:buFont typeface="Arial" panose="020B0604020202020204" pitchFamily="34" charset="0"/>
              <a:buChar char="•"/>
            </a:pPr>
            <a:r>
              <a:rPr lang="en-US" sz="2000" dirty="0"/>
              <a:t>Installation of site improvements including </a:t>
            </a:r>
            <a:r>
              <a:rPr lang="en-US" sz="2000" dirty="0" err="1"/>
              <a:t>rockwalls</a:t>
            </a:r>
            <a:r>
              <a:rPr lang="en-US" sz="2000" dirty="0"/>
              <a:t>, retaining walls, wrought iron fence and gate.</a:t>
            </a:r>
          </a:p>
        </p:txBody>
      </p:sp>
      <p:cxnSp>
        <p:nvCxnSpPr>
          <p:cNvPr id="6" name="Straight Connector 5">
            <a:extLst>
              <a:ext uri="{FF2B5EF4-FFF2-40B4-BE49-F238E27FC236}">
                <a16:creationId xmlns:a16="http://schemas.microsoft.com/office/drawing/2014/main" id="{53C24AA7-E5FD-47ED-B35A-553E55DDD56D}"/>
              </a:ext>
            </a:extLst>
          </p:cNvPr>
          <p:cNvCxnSpPr>
            <a:cxnSpLocks/>
          </p:cNvCxnSpPr>
          <p:nvPr/>
        </p:nvCxnSpPr>
        <p:spPr>
          <a:xfrm>
            <a:off x="1081881" y="830510"/>
            <a:ext cx="9784080" cy="0"/>
          </a:xfrm>
          <a:prstGeom prst="line">
            <a:avLst/>
          </a:prstGeom>
          <a:ln w="6350"/>
        </p:spPr>
        <p:style>
          <a:lnRef idx="1">
            <a:schemeClr val="accent5"/>
          </a:lnRef>
          <a:fillRef idx="0">
            <a:schemeClr val="accent5"/>
          </a:fillRef>
          <a:effectRef idx="0">
            <a:schemeClr val="accent5"/>
          </a:effectRef>
          <a:fontRef idx="minor">
            <a:schemeClr val="tx1"/>
          </a:fontRef>
        </p:style>
      </p:cxnSp>
      <p:pic>
        <p:nvPicPr>
          <p:cNvPr id="8" name="Picture 7">
            <a:extLst>
              <a:ext uri="{FF2B5EF4-FFF2-40B4-BE49-F238E27FC236}">
                <a16:creationId xmlns:a16="http://schemas.microsoft.com/office/drawing/2014/main" id="{D9E8D0F8-5A41-4827-BEBA-C54F47CF2C5D}"/>
              </a:ext>
            </a:extLst>
          </p:cNvPr>
          <p:cNvPicPr>
            <a:picLocks noChangeAspect="1"/>
          </p:cNvPicPr>
          <p:nvPr/>
        </p:nvPicPr>
        <p:blipFill>
          <a:blip r:embed="rId2"/>
          <a:stretch>
            <a:fillRect/>
          </a:stretch>
        </p:blipFill>
        <p:spPr>
          <a:xfrm>
            <a:off x="352540" y="912957"/>
            <a:ext cx="7643769" cy="5081961"/>
          </a:xfrm>
          <a:prstGeom prst="rect">
            <a:avLst/>
          </a:prstGeom>
        </p:spPr>
      </p:pic>
    </p:spTree>
    <p:extLst>
      <p:ext uri="{BB962C8B-B14F-4D97-AF65-F5344CB8AC3E}">
        <p14:creationId xmlns:p14="http://schemas.microsoft.com/office/powerpoint/2010/main" val="16140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8505-4DB4-4BD2-A5E1-D2F2D7E082EF}"/>
              </a:ext>
            </a:extLst>
          </p:cNvPr>
          <p:cNvSpPr>
            <a:spLocks noGrp="1"/>
          </p:cNvSpPr>
          <p:nvPr>
            <p:ph type="ctrTitle"/>
          </p:nvPr>
        </p:nvSpPr>
        <p:spPr/>
        <p:txBody>
          <a:bodyPr>
            <a:normAutofit/>
          </a:bodyPr>
          <a:lstStyle/>
          <a:p>
            <a:r>
              <a:rPr lang="en-US" sz="6600" dirty="0"/>
              <a:t>QUESTIONS?</a:t>
            </a:r>
          </a:p>
        </p:txBody>
      </p:sp>
      <p:pic>
        <p:nvPicPr>
          <p:cNvPr id="5" name="Picture 4" descr="A close up of a sign&#10;&#10;Description automatically generated">
            <a:extLst>
              <a:ext uri="{FF2B5EF4-FFF2-40B4-BE49-F238E27FC236}">
                <a16:creationId xmlns:a16="http://schemas.microsoft.com/office/drawing/2014/main" id="{5F3526AD-8EF6-421D-BE30-ADBF7AC994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0067" y="5060301"/>
            <a:ext cx="1114426" cy="114300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F8E7FC1-DD46-46AA-A889-3126EFBD8484}"/>
              </a:ext>
            </a:extLst>
          </p:cNvPr>
          <p:cNvPicPr>
            <a:picLocks noChangeAspect="1"/>
          </p:cNvPicPr>
          <p:nvPr/>
        </p:nvPicPr>
        <p:blipFill>
          <a:blip r:embed="rId3"/>
          <a:stretch>
            <a:fillRect/>
          </a:stretch>
        </p:blipFill>
        <p:spPr>
          <a:xfrm>
            <a:off x="9200120" y="5475343"/>
            <a:ext cx="2827020" cy="727958"/>
          </a:xfrm>
          <a:prstGeom prst="rect">
            <a:avLst/>
          </a:prstGeom>
        </p:spPr>
      </p:pic>
    </p:spTree>
    <p:extLst>
      <p:ext uri="{BB962C8B-B14F-4D97-AF65-F5344CB8AC3E}">
        <p14:creationId xmlns:p14="http://schemas.microsoft.com/office/powerpoint/2010/main" val="12824962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otalTime>436</TotalTime>
  <Words>258</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Retrospect</vt:lpstr>
      <vt:lpstr>TORNILLO DETENTION POND IMPROVEMENTS</vt:lpstr>
      <vt:lpstr>PROJECT LOCATION</vt:lpstr>
      <vt:lpstr>PROJECT DESCRIPTION</vt:lpstr>
      <vt:lpstr>PROJECT DESCRIPTION</vt:lpstr>
      <vt:lpstr>PROPOSED IMPROVEMENTS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CELESTE DRIVE DRAINAGE IMPROVEMENTS</dc:title>
  <dc:creator>Mercedes Moreno</dc:creator>
  <cp:lastModifiedBy>Fernando Sanchez</cp:lastModifiedBy>
  <cp:revision>48</cp:revision>
  <dcterms:created xsi:type="dcterms:W3CDTF">2020-09-02T15:21:01Z</dcterms:created>
  <dcterms:modified xsi:type="dcterms:W3CDTF">2020-09-23T22:23:15Z</dcterms:modified>
</cp:coreProperties>
</file>