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2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image" Target="../media/image5.jpeg"/><Relationship Id="rId4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26D0AF-3860-4E40-AC67-D5C4BAD4CE01}" type="doc">
      <dgm:prSet loTypeId="urn:microsoft.com/office/officeart/2005/8/layout/hProcess10" loCatId="picture" qsTypeId="urn:microsoft.com/office/officeart/2005/8/quickstyle/simple1" qsCatId="simple" csTypeId="urn:microsoft.com/office/officeart/2005/8/colors/accent1_1" csCatId="accent1" phldr="1"/>
      <dgm:spPr/>
    </dgm:pt>
    <dgm:pt modelId="{7762509F-B547-4E78-AF2A-29C37F104DF5}">
      <dgm:prSet phldrT="[Text]"/>
      <dgm:spPr/>
      <dgm:t>
        <a:bodyPr/>
        <a:lstStyle/>
        <a:p>
          <a:r>
            <a:rPr lang="en-US" dirty="0" smtClean="0"/>
            <a:t>Submit</a:t>
          </a:r>
          <a:r>
            <a:rPr lang="en-US" baseline="0" dirty="0" smtClean="0"/>
            <a:t> your documents to record</a:t>
          </a:r>
          <a:endParaRPr lang="en-US" dirty="0" smtClean="0"/>
        </a:p>
      </dgm:t>
    </dgm:pt>
    <dgm:pt modelId="{76E5805B-C7BE-4ED1-9C4E-E6E0525082AB}" type="parTrans" cxnId="{35278A5B-CA80-4E05-A424-D64CB3EA4FD3}">
      <dgm:prSet/>
      <dgm:spPr/>
      <dgm:t>
        <a:bodyPr/>
        <a:lstStyle/>
        <a:p>
          <a:endParaRPr lang="en-US"/>
        </a:p>
      </dgm:t>
    </dgm:pt>
    <dgm:pt modelId="{5A63E0F2-0C0F-4B6A-969C-89B382A43D39}" type="sibTrans" cxnId="{35278A5B-CA80-4E05-A424-D64CB3EA4FD3}">
      <dgm:prSet/>
      <dgm:spPr/>
      <dgm:t>
        <a:bodyPr/>
        <a:lstStyle/>
        <a:p>
          <a:endParaRPr lang="en-US"/>
        </a:p>
      </dgm:t>
    </dgm:pt>
    <dgm:pt modelId="{48A32AF1-C125-499F-BD0C-5118756C21EA}">
      <dgm:prSet phldrT="[Text]"/>
      <dgm:spPr/>
      <dgm:t>
        <a:bodyPr/>
        <a:lstStyle/>
        <a:p>
          <a:r>
            <a:rPr lang="en-US" dirty="0" smtClean="0"/>
            <a:t>Receive recorded documents electronically</a:t>
          </a:r>
        </a:p>
      </dgm:t>
    </dgm:pt>
    <dgm:pt modelId="{5A4DE9D3-9FC5-4473-B467-9221731928B7}" type="sibTrans" cxnId="{D121980C-9F67-4676-92F2-3A01A7A75FDF}">
      <dgm:prSet/>
      <dgm:spPr/>
      <dgm:t>
        <a:bodyPr/>
        <a:lstStyle/>
        <a:p>
          <a:endParaRPr lang="en-US"/>
        </a:p>
      </dgm:t>
    </dgm:pt>
    <dgm:pt modelId="{1E9A86DA-0BFF-423E-8701-19EBB71950D3}" type="parTrans" cxnId="{D121980C-9F67-4676-92F2-3A01A7A75FDF}">
      <dgm:prSet/>
      <dgm:spPr/>
      <dgm:t>
        <a:bodyPr/>
        <a:lstStyle/>
        <a:p>
          <a:endParaRPr lang="en-US"/>
        </a:p>
      </dgm:t>
    </dgm:pt>
    <dgm:pt modelId="{45249CEC-8E80-453C-8064-AE54F3654532}">
      <dgm:prSet phldrT="[Text]"/>
      <dgm:spPr/>
      <dgm:t>
        <a:bodyPr/>
        <a:lstStyle/>
        <a:p>
          <a:r>
            <a:rPr lang="en-US" dirty="0" smtClean="0"/>
            <a:t>Pay for the packages</a:t>
          </a:r>
        </a:p>
      </dgm:t>
    </dgm:pt>
    <dgm:pt modelId="{1DD1318D-4725-47D3-8BDA-8D46F694D96C}" type="sibTrans" cxnId="{FF24798F-B8A9-48CC-8754-8246E0B3E7C3}">
      <dgm:prSet/>
      <dgm:spPr/>
      <dgm:t>
        <a:bodyPr/>
        <a:lstStyle/>
        <a:p>
          <a:endParaRPr lang="en-US"/>
        </a:p>
      </dgm:t>
    </dgm:pt>
    <dgm:pt modelId="{FB375F3E-C0B7-45C3-BD94-2572F4805629}" type="parTrans" cxnId="{FF24798F-B8A9-48CC-8754-8246E0B3E7C3}">
      <dgm:prSet/>
      <dgm:spPr/>
      <dgm:t>
        <a:bodyPr/>
        <a:lstStyle/>
        <a:p>
          <a:endParaRPr lang="en-US"/>
        </a:p>
      </dgm:t>
    </dgm:pt>
    <dgm:pt modelId="{C4BA2605-9DB0-46F3-A858-71D1E225D231}">
      <dgm:prSet phldrT="[Text]"/>
      <dgm:spPr/>
      <dgm:t>
        <a:bodyPr/>
        <a:lstStyle/>
        <a:p>
          <a:r>
            <a:rPr lang="en-US" dirty="0" smtClean="0"/>
            <a:t>Wait for documents to be accepted </a:t>
          </a:r>
        </a:p>
      </dgm:t>
    </dgm:pt>
    <dgm:pt modelId="{C5185EF6-668B-4472-BC43-8BC46673DB7B}" type="sibTrans" cxnId="{C9A25F07-0C27-4327-95A3-56F732E4BFD8}">
      <dgm:prSet/>
      <dgm:spPr/>
      <dgm:t>
        <a:bodyPr/>
        <a:lstStyle/>
        <a:p>
          <a:endParaRPr lang="en-US"/>
        </a:p>
      </dgm:t>
    </dgm:pt>
    <dgm:pt modelId="{20564AFB-1F7C-43E8-8392-C38A3AA72893}" type="parTrans" cxnId="{C9A25F07-0C27-4327-95A3-56F732E4BFD8}">
      <dgm:prSet/>
      <dgm:spPr/>
      <dgm:t>
        <a:bodyPr/>
        <a:lstStyle/>
        <a:p>
          <a:endParaRPr lang="en-US"/>
        </a:p>
      </dgm:t>
    </dgm:pt>
    <dgm:pt modelId="{395F1D51-77F1-4112-9F2B-43E64765A56B}" type="pres">
      <dgm:prSet presAssocID="{B926D0AF-3860-4E40-AC67-D5C4BAD4CE01}" presName="Name0" presStyleCnt="0">
        <dgm:presLayoutVars>
          <dgm:dir/>
          <dgm:resizeHandles val="exact"/>
        </dgm:presLayoutVars>
      </dgm:prSet>
      <dgm:spPr/>
    </dgm:pt>
    <dgm:pt modelId="{7531476A-195A-4FCD-B973-320E66E81601}" type="pres">
      <dgm:prSet presAssocID="{7762509F-B547-4E78-AF2A-29C37F104DF5}" presName="composite" presStyleCnt="0"/>
      <dgm:spPr/>
    </dgm:pt>
    <dgm:pt modelId="{BC275500-7B2C-4681-B6B9-0DD01C25BA13}" type="pres">
      <dgm:prSet presAssocID="{7762509F-B547-4E78-AF2A-29C37F104DF5}" presName="imagSh" presStyleLbl="bgImgPlace1" presStyleIdx="0" presStyleCnt="4"/>
      <dgm:spPr>
        <a:blipFill>
          <a:blip xmlns:r="http://schemas.openxmlformats.org/officeDocument/2006/relationships" r:embed="rId1" cstate="print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E1AC43FF-5D75-4402-9B00-57441E36AD18}" type="pres">
      <dgm:prSet presAssocID="{7762509F-B547-4E78-AF2A-29C37F104DF5}" presName="tx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C61C8D-0549-455C-8031-987467C4B0FA}" type="pres">
      <dgm:prSet presAssocID="{5A63E0F2-0C0F-4B6A-969C-89B382A43D39}" presName="sibTrans" presStyleLbl="sibTrans2D1" presStyleIdx="0" presStyleCnt="3"/>
      <dgm:spPr/>
      <dgm:t>
        <a:bodyPr/>
        <a:lstStyle/>
        <a:p>
          <a:endParaRPr lang="en-US"/>
        </a:p>
      </dgm:t>
    </dgm:pt>
    <dgm:pt modelId="{70E54856-A0F4-483C-852E-286896C2F198}" type="pres">
      <dgm:prSet presAssocID="{5A63E0F2-0C0F-4B6A-969C-89B382A43D39}" presName="connTx" presStyleLbl="sibTrans2D1" presStyleIdx="0" presStyleCnt="3"/>
      <dgm:spPr/>
      <dgm:t>
        <a:bodyPr/>
        <a:lstStyle/>
        <a:p>
          <a:endParaRPr lang="en-US"/>
        </a:p>
      </dgm:t>
    </dgm:pt>
    <dgm:pt modelId="{9A950AE5-7349-44E3-A364-E6303443AF2E}" type="pres">
      <dgm:prSet presAssocID="{C4BA2605-9DB0-46F3-A858-71D1E225D231}" presName="composite" presStyleCnt="0"/>
      <dgm:spPr/>
    </dgm:pt>
    <dgm:pt modelId="{3D05372A-E5C8-4C01-B30A-404B303B58FE}" type="pres">
      <dgm:prSet presAssocID="{C4BA2605-9DB0-46F3-A858-71D1E225D231}" presName="imagSh" presStyleLbl="bgImgPlace1" presStyleIdx="1" presStyleCnt="4"/>
      <dgm:spPr>
        <a:blipFill dpi="0" rotWithShape="1">
          <a:blip xmlns:r="http://schemas.openxmlformats.org/officeDocument/2006/relationships" r:embed="rId2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84" b="-30816"/>
          </a:stretch>
        </a:blipFill>
      </dgm:spPr>
    </dgm:pt>
    <dgm:pt modelId="{CC1A0E86-6C61-4462-B14A-6F4A8FF2727A}" type="pres">
      <dgm:prSet presAssocID="{C4BA2605-9DB0-46F3-A858-71D1E225D231}" presName="tx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87C4FC-B605-4B4E-B978-48A5607E2EFB}" type="pres">
      <dgm:prSet presAssocID="{C5185EF6-668B-4472-BC43-8BC46673DB7B}" presName="sibTrans" presStyleLbl="sibTrans2D1" presStyleIdx="1" presStyleCnt="3"/>
      <dgm:spPr/>
      <dgm:t>
        <a:bodyPr/>
        <a:lstStyle/>
        <a:p>
          <a:endParaRPr lang="en-US"/>
        </a:p>
      </dgm:t>
    </dgm:pt>
    <dgm:pt modelId="{82CC3034-56C5-47C6-B69D-9A6F61B9480D}" type="pres">
      <dgm:prSet presAssocID="{C5185EF6-668B-4472-BC43-8BC46673DB7B}" presName="connTx" presStyleLbl="sibTrans2D1" presStyleIdx="1" presStyleCnt="3"/>
      <dgm:spPr/>
      <dgm:t>
        <a:bodyPr/>
        <a:lstStyle/>
        <a:p>
          <a:endParaRPr lang="en-US"/>
        </a:p>
      </dgm:t>
    </dgm:pt>
    <dgm:pt modelId="{E990EEA4-CE4C-4DD9-90C0-B06DFA34CE5B}" type="pres">
      <dgm:prSet presAssocID="{45249CEC-8E80-453C-8064-AE54F3654532}" presName="composite" presStyleCnt="0"/>
      <dgm:spPr/>
    </dgm:pt>
    <dgm:pt modelId="{4E4F9815-A3FC-4552-9110-FB6E527BC520}" type="pres">
      <dgm:prSet presAssocID="{45249CEC-8E80-453C-8064-AE54F3654532}" presName="imagSh" presStyleLbl="bgImgPlace1" presStyleIdx="2" presStyleCnt="4"/>
      <dgm:spPr>
        <a:blipFill>
          <a:blip xmlns:r="http://schemas.openxmlformats.org/officeDocument/2006/relationships" r:embed="rId3" cstate="print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75DDDBEB-C89F-4BC0-B154-FD016E577D09}" type="pres">
      <dgm:prSet presAssocID="{45249CEC-8E80-453C-8064-AE54F3654532}" presName="tx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51D6BA-2D28-47F1-8536-80F42F6FA2D0}" type="pres">
      <dgm:prSet presAssocID="{1DD1318D-4725-47D3-8BDA-8D46F694D96C}" presName="sibTrans" presStyleLbl="sibTrans2D1" presStyleIdx="2" presStyleCnt="3"/>
      <dgm:spPr/>
      <dgm:t>
        <a:bodyPr/>
        <a:lstStyle/>
        <a:p>
          <a:endParaRPr lang="en-US"/>
        </a:p>
      </dgm:t>
    </dgm:pt>
    <dgm:pt modelId="{E7D02E49-BF3F-4A78-BC04-790A942D49CA}" type="pres">
      <dgm:prSet presAssocID="{1DD1318D-4725-47D3-8BDA-8D46F694D96C}" presName="connTx" presStyleLbl="sibTrans2D1" presStyleIdx="2" presStyleCnt="3"/>
      <dgm:spPr/>
      <dgm:t>
        <a:bodyPr/>
        <a:lstStyle/>
        <a:p>
          <a:endParaRPr lang="en-US"/>
        </a:p>
      </dgm:t>
    </dgm:pt>
    <dgm:pt modelId="{56BF397F-A653-44C5-8FF3-FE01702A2B40}" type="pres">
      <dgm:prSet presAssocID="{48A32AF1-C125-499F-BD0C-5118756C21EA}" presName="composite" presStyleCnt="0"/>
      <dgm:spPr/>
    </dgm:pt>
    <dgm:pt modelId="{1E17354C-5F52-478B-AAD4-431D4F5DA2AB}" type="pres">
      <dgm:prSet presAssocID="{48A32AF1-C125-499F-BD0C-5118756C21EA}" presName="imagSh" presStyleLbl="bgImgPlace1" presStyleIdx="3" presStyleCnt="4"/>
      <dgm:spPr>
        <a:blipFill>
          <a:blip xmlns:r="http://schemas.openxmlformats.org/officeDocument/2006/relationships" r:embed="rId4">
            <a:duotone>
              <a:schemeClr val="accen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C3B1D57C-B110-4918-B25C-A3820A5EA316}" type="pres">
      <dgm:prSet presAssocID="{48A32AF1-C125-499F-BD0C-5118756C21EA}" presName="tx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FE658C-C573-4539-BF9A-89C2023ED076}" type="presOf" srcId="{1DD1318D-4725-47D3-8BDA-8D46F694D96C}" destId="{E7D02E49-BF3F-4A78-BC04-790A942D49CA}" srcOrd="1" destOrd="0" presId="urn:microsoft.com/office/officeart/2005/8/layout/hProcess10"/>
    <dgm:cxn modelId="{1FD2A631-AB14-4982-8B02-6FCDE0B6FB51}" type="presOf" srcId="{C5185EF6-668B-4472-BC43-8BC46673DB7B}" destId="{82CC3034-56C5-47C6-B69D-9A6F61B9480D}" srcOrd="1" destOrd="0" presId="urn:microsoft.com/office/officeart/2005/8/layout/hProcess10"/>
    <dgm:cxn modelId="{824906A7-2768-40DF-9823-315F54A38E83}" type="presOf" srcId="{7762509F-B547-4E78-AF2A-29C37F104DF5}" destId="{E1AC43FF-5D75-4402-9B00-57441E36AD18}" srcOrd="0" destOrd="0" presId="urn:microsoft.com/office/officeart/2005/8/layout/hProcess10"/>
    <dgm:cxn modelId="{7F67FB2F-C3FB-4BA1-BE2C-67AC4D9AFF9B}" type="presOf" srcId="{C4BA2605-9DB0-46F3-A858-71D1E225D231}" destId="{CC1A0E86-6C61-4462-B14A-6F4A8FF2727A}" srcOrd="0" destOrd="0" presId="urn:microsoft.com/office/officeart/2005/8/layout/hProcess10"/>
    <dgm:cxn modelId="{D121980C-9F67-4676-92F2-3A01A7A75FDF}" srcId="{B926D0AF-3860-4E40-AC67-D5C4BAD4CE01}" destId="{48A32AF1-C125-499F-BD0C-5118756C21EA}" srcOrd="3" destOrd="0" parTransId="{1E9A86DA-0BFF-423E-8701-19EBB71950D3}" sibTransId="{5A4DE9D3-9FC5-4473-B467-9221731928B7}"/>
    <dgm:cxn modelId="{C9A25F07-0C27-4327-95A3-56F732E4BFD8}" srcId="{B926D0AF-3860-4E40-AC67-D5C4BAD4CE01}" destId="{C4BA2605-9DB0-46F3-A858-71D1E225D231}" srcOrd="1" destOrd="0" parTransId="{20564AFB-1F7C-43E8-8392-C38A3AA72893}" sibTransId="{C5185EF6-668B-4472-BC43-8BC46673DB7B}"/>
    <dgm:cxn modelId="{D36929FB-ADA4-49C8-BA29-5C5F16934074}" type="presOf" srcId="{45249CEC-8E80-453C-8064-AE54F3654532}" destId="{75DDDBEB-C89F-4BC0-B154-FD016E577D09}" srcOrd="0" destOrd="0" presId="urn:microsoft.com/office/officeart/2005/8/layout/hProcess10"/>
    <dgm:cxn modelId="{35278A5B-CA80-4E05-A424-D64CB3EA4FD3}" srcId="{B926D0AF-3860-4E40-AC67-D5C4BAD4CE01}" destId="{7762509F-B547-4E78-AF2A-29C37F104DF5}" srcOrd="0" destOrd="0" parTransId="{76E5805B-C7BE-4ED1-9C4E-E6E0525082AB}" sibTransId="{5A63E0F2-0C0F-4B6A-969C-89B382A43D39}"/>
    <dgm:cxn modelId="{5043DA61-8CE2-49C8-8D34-0DBFFE644378}" type="presOf" srcId="{48A32AF1-C125-499F-BD0C-5118756C21EA}" destId="{C3B1D57C-B110-4918-B25C-A3820A5EA316}" srcOrd="0" destOrd="0" presId="urn:microsoft.com/office/officeart/2005/8/layout/hProcess10"/>
    <dgm:cxn modelId="{082B1FC0-A21B-406C-BE67-17874DB75DFC}" type="presOf" srcId="{5A63E0F2-0C0F-4B6A-969C-89B382A43D39}" destId="{70E54856-A0F4-483C-852E-286896C2F198}" srcOrd="1" destOrd="0" presId="urn:microsoft.com/office/officeart/2005/8/layout/hProcess10"/>
    <dgm:cxn modelId="{FF24798F-B8A9-48CC-8754-8246E0B3E7C3}" srcId="{B926D0AF-3860-4E40-AC67-D5C4BAD4CE01}" destId="{45249CEC-8E80-453C-8064-AE54F3654532}" srcOrd="2" destOrd="0" parTransId="{FB375F3E-C0B7-45C3-BD94-2572F4805629}" sibTransId="{1DD1318D-4725-47D3-8BDA-8D46F694D96C}"/>
    <dgm:cxn modelId="{F8E3228B-D027-40EC-AAB9-6D3592DBDBAD}" type="presOf" srcId="{1DD1318D-4725-47D3-8BDA-8D46F694D96C}" destId="{2251D6BA-2D28-47F1-8536-80F42F6FA2D0}" srcOrd="0" destOrd="0" presId="urn:microsoft.com/office/officeart/2005/8/layout/hProcess10"/>
    <dgm:cxn modelId="{05CD737E-B512-4E47-9321-6AA1DF468279}" type="presOf" srcId="{C5185EF6-668B-4472-BC43-8BC46673DB7B}" destId="{C787C4FC-B605-4B4E-B978-48A5607E2EFB}" srcOrd="0" destOrd="0" presId="urn:microsoft.com/office/officeart/2005/8/layout/hProcess10"/>
    <dgm:cxn modelId="{FE6982E3-E2EA-4F3C-8DE4-E527129F965C}" type="presOf" srcId="{B926D0AF-3860-4E40-AC67-D5C4BAD4CE01}" destId="{395F1D51-77F1-4112-9F2B-43E64765A56B}" srcOrd="0" destOrd="0" presId="urn:microsoft.com/office/officeart/2005/8/layout/hProcess10"/>
    <dgm:cxn modelId="{394BB099-6CCA-4BC3-BC04-464BFE133A90}" type="presOf" srcId="{5A63E0F2-0C0F-4B6A-969C-89B382A43D39}" destId="{25C61C8D-0549-455C-8031-987467C4B0FA}" srcOrd="0" destOrd="0" presId="urn:microsoft.com/office/officeart/2005/8/layout/hProcess10"/>
    <dgm:cxn modelId="{ACBDAD46-ED89-4B54-A2A4-289C165E613D}" type="presParOf" srcId="{395F1D51-77F1-4112-9F2B-43E64765A56B}" destId="{7531476A-195A-4FCD-B973-320E66E81601}" srcOrd="0" destOrd="0" presId="urn:microsoft.com/office/officeart/2005/8/layout/hProcess10"/>
    <dgm:cxn modelId="{258E2E6E-1E93-443E-B628-8463A7DC9756}" type="presParOf" srcId="{7531476A-195A-4FCD-B973-320E66E81601}" destId="{BC275500-7B2C-4681-B6B9-0DD01C25BA13}" srcOrd="0" destOrd="0" presId="urn:microsoft.com/office/officeart/2005/8/layout/hProcess10"/>
    <dgm:cxn modelId="{C6F287C1-5232-4330-B259-DCED673A8956}" type="presParOf" srcId="{7531476A-195A-4FCD-B973-320E66E81601}" destId="{E1AC43FF-5D75-4402-9B00-57441E36AD18}" srcOrd="1" destOrd="0" presId="urn:microsoft.com/office/officeart/2005/8/layout/hProcess10"/>
    <dgm:cxn modelId="{6F2B8241-B29E-40AB-AA9B-CB7BC851B1A7}" type="presParOf" srcId="{395F1D51-77F1-4112-9F2B-43E64765A56B}" destId="{25C61C8D-0549-455C-8031-987467C4B0FA}" srcOrd="1" destOrd="0" presId="urn:microsoft.com/office/officeart/2005/8/layout/hProcess10"/>
    <dgm:cxn modelId="{379E80B6-7FDB-4A05-A43E-A49F6AAD6E65}" type="presParOf" srcId="{25C61C8D-0549-455C-8031-987467C4B0FA}" destId="{70E54856-A0F4-483C-852E-286896C2F198}" srcOrd="0" destOrd="0" presId="urn:microsoft.com/office/officeart/2005/8/layout/hProcess10"/>
    <dgm:cxn modelId="{7E926123-7C9C-4EF5-8351-857C81E71272}" type="presParOf" srcId="{395F1D51-77F1-4112-9F2B-43E64765A56B}" destId="{9A950AE5-7349-44E3-A364-E6303443AF2E}" srcOrd="2" destOrd="0" presId="urn:microsoft.com/office/officeart/2005/8/layout/hProcess10"/>
    <dgm:cxn modelId="{E325DC0A-3B7E-441E-AB71-25D3900D48C3}" type="presParOf" srcId="{9A950AE5-7349-44E3-A364-E6303443AF2E}" destId="{3D05372A-E5C8-4C01-B30A-404B303B58FE}" srcOrd="0" destOrd="0" presId="urn:microsoft.com/office/officeart/2005/8/layout/hProcess10"/>
    <dgm:cxn modelId="{DA18BFA3-2D0D-4557-98D6-93209DD433EA}" type="presParOf" srcId="{9A950AE5-7349-44E3-A364-E6303443AF2E}" destId="{CC1A0E86-6C61-4462-B14A-6F4A8FF2727A}" srcOrd="1" destOrd="0" presId="urn:microsoft.com/office/officeart/2005/8/layout/hProcess10"/>
    <dgm:cxn modelId="{86775BE3-F880-430F-A05F-5CD5E674EF94}" type="presParOf" srcId="{395F1D51-77F1-4112-9F2B-43E64765A56B}" destId="{C787C4FC-B605-4B4E-B978-48A5607E2EFB}" srcOrd="3" destOrd="0" presId="urn:microsoft.com/office/officeart/2005/8/layout/hProcess10"/>
    <dgm:cxn modelId="{B05B6FCA-48FA-475D-918F-F4C02C5CD4C5}" type="presParOf" srcId="{C787C4FC-B605-4B4E-B978-48A5607E2EFB}" destId="{82CC3034-56C5-47C6-B69D-9A6F61B9480D}" srcOrd="0" destOrd="0" presId="urn:microsoft.com/office/officeart/2005/8/layout/hProcess10"/>
    <dgm:cxn modelId="{F5863341-8C04-4DEC-B5E6-457E90F37BBE}" type="presParOf" srcId="{395F1D51-77F1-4112-9F2B-43E64765A56B}" destId="{E990EEA4-CE4C-4DD9-90C0-B06DFA34CE5B}" srcOrd="4" destOrd="0" presId="urn:microsoft.com/office/officeart/2005/8/layout/hProcess10"/>
    <dgm:cxn modelId="{51DA9BEC-0B20-4C43-89A6-6026CDBE1D09}" type="presParOf" srcId="{E990EEA4-CE4C-4DD9-90C0-B06DFA34CE5B}" destId="{4E4F9815-A3FC-4552-9110-FB6E527BC520}" srcOrd="0" destOrd="0" presId="urn:microsoft.com/office/officeart/2005/8/layout/hProcess10"/>
    <dgm:cxn modelId="{34962342-B52D-492E-AFDB-E9A1293507F3}" type="presParOf" srcId="{E990EEA4-CE4C-4DD9-90C0-B06DFA34CE5B}" destId="{75DDDBEB-C89F-4BC0-B154-FD016E577D09}" srcOrd="1" destOrd="0" presId="urn:microsoft.com/office/officeart/2005/8/layout/hProcess10"/>
    <dgm:cxn modelId="{0A41FB1E-260D-445B-BC34-F7417F32C2F7}" type="presParOf" srcId="{395F1D51-77F1-4112-9F2B-43E64765A56B}" destId="{2251D6BA-2D28-47F1-8536-80F42F6FA2D0}" srcOrd="5" destOrd="0" presId="urn:microsoft.com/office/officeart/2005/8/layout/hProcess10"/>
    <dgm:cxn modelId="{B1D88E90-AA2F-4595-BE04-138DE33714D4}" type="presParOf" srcId="{2251D6BA-2D28-47F1-8536-80F42F6FA2D0}" destId="{E7D02E49-BF3F-4A78-BC04-790A942D49CA}" srcOrd="0" destOrd="0" presId="urn:microsoft.com/office/officeart/2005/8/layout/hProcess10"/>
    <dgm:cxn modelId="{F5FB9959-85F9-40F0-B906-5C17848D6137}" type="presParOf" srcId="{395F1D51-77F1-4112-9F2B-43E64765A56B}" destId="{56BF397F-A653-44C5-8FF3-FE01702A2B40}" srcOrd="6" destOrd="0" presId="urn:microsoft.com/office/officeart/2005/8/layout/hProcess10"/>
    <dgm:cxn modelId="{EB8F2851-57B3-457A-A3B2-1DAB34D1CD7E}" type="presParOf" srcId="{56BF397F-A653-44C5-8FF3-FE01702A2B40}" destId="{1E17354C-5F52-478B-AAD4-431D4F5DA2AB}" srcOrd="0" destOrd="0" presId="urn:microsoft.com/office/officeart/2005/8/layout/hProcess10"/>
    <dgm:cxn modelId="{C7650987-B931-444A-AF41-EE5AD2DB3515}" type="presParOf" srcId="{56BF397F-A653-44C5-8FF3-FE01702A2B40}" destId="{C3B1D57C-B110-4918-B25C-A3820A5EA316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56D619-DDC6-4083-A8F3-49166C1E6519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0D0D812-5423-4186-B813-5ECC4BB47A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0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5C7C9-DC23-47AC-B4FB-E8CA69169C9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622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5C7C9-DC23-47AC-B4FB-E8CA69169C9E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23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EF56-1E92-46A8-96A3-4CABB456386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437A-F321-4847-8595-CCA2F6C29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0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EF56-1E92-46A8-96A3-4CABB456386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437A-F321-4847-8595-CCA2F6C29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53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EF56-1E92-46A8-96A3-4CABB456386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437A-F321-4847-8595-CCA2F6C29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773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0800" y="1905001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05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1043-7A8C-48B1-937F-56B030ED4C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7162801"/>
            <a:ext cx="3860800" cy="2127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C76-868F-4BA6-B46F-F5E00F2CC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24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3400"/>
            <a:ext cx="109728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109728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1043-7A8C-48B1-937F-56B030ED4C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7162801"/>
            <a:ext cx="3860800" cy="2127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C76-868F-4BA6-B46F-F5E00F2CC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421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30480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0800" y="1524001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1043-7A8C-48B1-937F-56B030ED4C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7162801"/>
            <a:ext cx="3860800" cy="2127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C76-868F-4BA6-B46F-F5E00F2CC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528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08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1472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1043-7A8C-48B1-937F-56B030ED4C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7162801"/>
            <a:ext cx="3860800" cy="2127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C76-868F-4BA6-B46F-F5E00F2CC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18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1043-7A8C-48B1-937F-56B030ED4C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5600" y="7162801"/>
            <a:ext cx="3860800" cy="2127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C76-868F-4BA6-B46F-F5E00F2CC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818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1043-7A8C-48B1-937F-56B030ED4C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5600" y="7162801"/>
            <a:ext cx="3860800" cy="2127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C76-868F-4BA6-B46F-F5E00F2CC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366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1043-7A8C-48B1-937F-56B030ED4C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95600" y="7162801"/>
            <a:ext cx="3860800" cy="2127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C76-868F-4BA6-B46F-F5E00F2CC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444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1043-7A8C-48B1-937F-56B030ED4C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7162801"/>
            <a:ext cx="3860800" cy="2127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C76-868F-4BA6-B46F-F5E00F2CC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57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EF56-1E92-46A8-96A3-4CABB456386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437A-F321-4847-8595-CCA2F6C29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9461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1043-7A8C-48B1-937F-56B030ED4C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7162801"/>
            <a:ext cx="3860800" cy="2127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C76-868F-4BA6-B46F-F5E00F2CC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7976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1043-7A8C-48B1-937F-56B030ED4C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7162801"/>
            <a:ext cx="3860800" cy="2127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C76-868F-4BA6-B46F-F5E00F2CC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18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21043-7A8C-48B1-937F-56B030ED4C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7162801"/>
            <a:ext cx="3860800" cy="2127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E3C76-868F-4BA6-B46F-F5E00F2CC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55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EF56-1E92-46A8-96A3-4CABB456386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437A-F321-4847-8595-CCA2F6C29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01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EF56-1E92-46A8-96A3-4CABB456386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437A-F321-4847-8595-CCA2F6C29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10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EF56-1E92-46A8-96A3-4CABB456386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437A-F321-4847-8595-CCA2F6C29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37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EF56-1E92-46A8-96A3-4CABB456386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437A-F321-4847-8595-CCA2F6C29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6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EF56-1E92-46A8-96A3-4CABB456386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437A-F321-4847-8595-CCA2F6C29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58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EF56-1E92-46A8-96A3-4CABB456386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437A-F321-4847-8595-CCA2F6C29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0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EF56-1E92-46A8-96A3-4CABB456386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437A-F321-4847-8595-CCA2F6C29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8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1EF56-1E92-46A8-96A3-4CABB456386F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2437A-F321-4847-8595-CCA2F6C297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7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76669" y="112203"/>
            <a:ext cx="11115331" cy="344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rgbClr val="1F497D">
                    <a:lumMod val="75000"/>
                  </a:srgbClr>
                </a:solidFill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07666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20800" y="457199"/>
            <a:ext cx="10769600" cy="838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0800" y="1393371"/>
            <a:ext cx="10769600" cy="5147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5943600"/>
            <a:ext cx="1117600" cy="4021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21043-7A8C-48B1-937F-56B030ED4C6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4/27/2020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939" y="6400801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E3C76-868F-4BA6-B46F-F5E00F2CC2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20800" y="6288614"/>
            <a:ext cx="10769600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it-IT" sz="11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it-IT" sz="1050" b="1" i="1" dirty="0">
                <a:solidFill>
                  <a:prstClr val="white">
                    <a:lumMod val="50000"/>
                  </a:prstClr>
                </a:solidFill>
                <a:latin typeface="Times New Roman"/>
              </a:rPr>
              <a:t>Integrity</a:t>
            </a:r>
            <a:r>
              <a:rPr lang="it-IT" sz="1050" dirty="0">
                <a:solidFill>
                  <a:prstClr val="white">
                    <a:lumMod val="50000"/>
                  </a:prstClr>
                </a:solidFill>
                <a:latin typeface="Wingdings"/>
              </a:rPr>
              <a:t></a:t>
            </a:r>
            <a:r>
              <a:rPr lang="it-IT" sz="1050" b="1" i="1" dirty="0">
                <a:solidFill>
                  <a:prstClr val="white">
                    <a:lumMod val="50000"/>
                  </a:prstClr>
                </a:solidFill>
                <a:latin typeface="Times New Roman"/>
              </a:rPr>
              <a:t>Innovative</a:t>
            </a:r>
            <a:r>
              <a:rPr lang="it-IT" sz="1050" dirty="0">
                <a:solidFill>
                  <a:prstClr val="white">
                    <a:lumMod val="50000"/>
                  </a:prstClr>
                </a:solidFill>
                <a:latin typeface="Wingdings"/>
              </a:rPr>
              <a:t></a:t>
            </a:r>
            <a:r>
              <a:rPr lang="it-IT" sz="1050" b="1" i="1" dirty="0">
                <a:solidFill>
                  <a:prstClr val="white">
                    <a:lumMod val="50000"/>
                  </a:prstClr>
                </a:solidFill>
                <a:latin typeface="Times New Roman"/>
              </a:rPr>
              <a:t>Collaborative</a:t>
            </a:r>
            <a:r>
              <a:rPr lang="it-IT" sz="1050" dirty="0">
                <a:solidFill>
                  <a:prstClr val="white">
                    <a:lumMod val="50000"/>
                  </a:prstClr>
                </a:solidFill>
                <a:latin typeface="Wingdings"/>
              </a:rPr>
              <a:t></a:t>
            </a:r>
            <a:r>
              <a:rPr lang="it-IT" sz="1050" b="1" i="1" dirty="0">
                <a:solidFill>
                  <a:prstClr val="white">
                    <a:lumMod val="50000"/>
                  </a:prstClr>
                </a:solidFill>
                <a:latin typeface="Times New Roman"/>
              </a:rPr>
              <a:t>Professional</a:t>
            </a:r>
            <a:r>
              <a:rPr lang="it-IT" sz="1050" dirty="0">
                <a:solidFill>
                  <a:prstClr val="white">
                    <a:lumMod val="50000"/>
                  </a:prstClr>
                </a:solidFill>
                <a:latin typeface="Wingdings"/>
              </a:rPr>
              <a:t></a:t>
            </a:r>
            <a:r>
              <a:rPr lang="it-IT" sz="1050" b="1" i="1" dirty="0">
                <a:solidFill>
                  <a:prstClr val="white">
                    <a:lumMod val="50000"/>
                  </a:prstClr>
                </a:solidFill>
                <a:latin typeface="Times New Roman"/>
              </a:rPr>
              <a:t>Responsive</a:t>
            </a:r>
            <a:r>
              <a:rPr lang="en-US" sz="1050" dirty="0">
                <a:solidFill>
                  <a:prstClr val="white">
                    <a:lumMod val="50000"/>
                  </a:prstClr>
                </a:solidFill>
                <a:latin typeface="Wingdings"/>
              </a:rPr>
              <a:t></a:t>
            </a:r>
            <a:r>
              <a:rPr lang="en-US" sz="1050" b="1" i="1" dirty="0">
                <a:solidFill>
                  <a:prstClr val="white">
                    <a:lumMod val="50000"/>
                  </a:prstClr>
                </a:solidFill>
                <a:latin typeface="Times New Roman"/>
              </a:rPr>
              <a:t>Respectful</a:t>
            </a:r>
            <a:r>
              <a:rPr lang="en-US" sz="1050" dirty="0">
                <a:solidFill>
                  <a:prstClr val="white">
                    <a:lumMod val="50000"/>
                  </a:prstClr>
                </a:solidFill>
                <a:latin typeface="Wingdings"/>
              </a:rPr>
              <a:t></a:t>
            </a:r>
            <a:r>
              <a:rPr lang="en-US" sz="1050" b="1" i="1" dirty="0">
                <a:solidFill>
                  <a:prstClr val="white">
                    <a:lumMod val="50000"/>
                  </a:prstClr>
                </a:solidFill>
                <a:latin typeface="Times New Roman"/>
              </a:rPr>
              <a:t>Ethical</a:t>
            </a:r>
            <a:r>
              <a:rPr lang="en-US" sz="1050" dirty="0">
                <a:solidFill>
                  <a:prstClr val="white">
                    <a:lumMod val="50000"/>
                  </a:prstClr>
                </a:solidFill>
                <a:latin typeface="Wingdings"/>
              </a:rPr>
              <a:t></a:t>
            </a:r>
            <a:r>
              <a:rPr lang="en-US" sz="1050" b="1" i="1" dirty="0">
                <a:solidFill>
                  <a:prstClr val="white">
                    <a:lumMod val="50000"/>
                  </a:prstClr>
                </a:solidFill>
                <a:latin typeface="Times New Roman"/>
              </a:rPr>
              <a:t>Transparent</a:t>
            </a:r>
            <a:r>
              <a:rPr lang="en-US" sz="1050" dirty="0">
                <a:solidFill>
                  <a:prstClr val="white">
                    <a:lumMod val="50000"/>
                  </a:prstClr>
                </a:solidFill>
                <a:latin typeface="Wingdings"/>
              </a:rPr>
              <a:t></a:t>
            </a:r>
            <a:r>
              <a:rPr lang="en-US" sz="1050" b="1" i="1" dirty="0">
                <a:solidFill>
                  <a:prstClr val="white">
                    <a:lumMod val="50000"/>
                  </a:prstClr>
                </a:solidFill>
                <a:latin typeface="Times New Roman"/>
              </a:rPr>
              <a:t>Customer first!</a:t>
            </a:r>
            <a:r>
              <a:rPr lang="en-US" sz="1050" dirty="0">
                <a:solidFill>
                  <a:prstClr val="white">
                    <a:lumMod val="50000"/>
                  </a:prstClr>
                </a:solidFill>
                <a:latin typeface="Wingdings"/>
              </a:rPr>
              <a:t></a:t>
            </a:r>
            <a:r>
              <a:rPr lang="en-US" sz="1050" b="1" i="1" dirty="0">
                <a:solidFill>
                  <a:prstClr val="white">
                    <a:lumMod val="50000"/>
                  </a:prstClr>
                </a:solidFill>
                <a:latin typeface="Times New Roman"/>
              </a:rPr>
              <a:t>Effective &amp; efficient </a:t>
            </a:r>
            <a:endParaRPr lang="en-US" sz="105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4076" y="139986"/>
            <a:ext cx="1026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1F497D">
                    <a:lumMod val="50000"/>
                  </a:srgbClr>
                </a:solidFill>
                <a:latin typeface="Cambria" pitchFamily="18" charset="0"/>
              </a:rPr>
              <a:t>Delia Briones, El Paso County Clerk </a:t>
            </a:r>
            <a:endParaRPr lang="en-US" sz="1100" i="1" dirty="0">
              <a:solidFill>
                <a:srgbClr val="1F497D">
                  <a:lumMod val="50000"/>
                </a:srgbClr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6273950"/>
            <a:ext cx="10363200" cy="57708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050" i="1" dirty="0">
                <a:solidFill>
                  <a:srgbClr val="A27B00"/>
                </a:solidFill>
              </a:rPr>
              <a:t>To secure, preserve and generate public and vital records, upholding the highest standards of integrity as public servants, </a:t>
            </a:r>
          </a:p>
          <a:p>
            <a:pPr algn="ctr">
              <a:defRPr/>
            </a:pPr>
            <a:r>
              <a:rPr lang="en-US" sz="1050" i="1" dirty="0">
                <a:solidFill>
                  <a:srgbClr val="A27B00"/>
                </a:solidFill>
              </a:rPr>
              <a:t>maximizing the use of technology and e-government services, while providing the utmost accurate, professional and efficient service to our community.</a:t>
            </a:r>
          </a:p>
          <a:p>
            <a:pPr algn="ctr"/>
            <a:endParaRPr lang="en-US" sz="1050" i="1" dirty="0">
              <a:solidFill>
                <a:srgbClr val="A27B00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 userDrawn="1"/>
        </p:nvGrpSpPr>
        <p:grpSpPr>
          <a:xfrm>
            <a:off x="80596" y="73128"/>
            <a:ext cx="1463040" cy="1463040"/>
            <a:chOff x="5410200" y="2743200"/>
            <a:chExt cx="1371600" cy="1371600"/>
          </a:xfrm>
        </p:grpSpPr>
        <p:sp>
          <p:nvSpPr>
            <p:cNvPr id="10" name="Oval 9"/>
            <p:cNvSpPr/>
            <p:nvPr/>
          </p:nvSpPr>
          <p:spPr>
            <a:xfrm>
              <a:off x="5410200" y="2743200"/>
              <a:ext cx="1371600" cy="1371600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5920" y="2788920"/>
              <a:ext cx="1280160" cy="12801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155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b="0" i="0" u="none" kern="1200">
          <a:solidFill>
            <a:srgbClr val="CC99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CC99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CC99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CC99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CC99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CC99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epcounty.com/eRecording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3049" y="516467"/>
            <a:ext cx="8584537" cy="838200"/>
          </a:xfrm>
          <a:ln>
            <a:noFill/>
          </a:ln>
        </p:spPr>
        <p:txBody>
          <a:bodyPr/>
          <a:lstStyle/>
          <a:p>
            <a:r>
              <a:rPr lang="en-US" b="1" dirty="0" smtClean="0"/>
              <a:t>Registering For eRecording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200" y="1862667"/>
            <a:ext cx="11099800" cy="4292599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El Paso County Clerk’s Recording Division</a:t>
            </a:r>
          </a:p>
          <a:p>
            <a:pPr marL="457200" lvl="1" indent="0" algn="ctr">
              <a:buNone/>
            </a:pPr>
            <a:r>
              <a:rPr lang="en-US" smtClean="0"/>
              <a:t>Angela Escarsega, </a:t>
            </a:r>
            <a:r>
              <a:rPr lang="en-US" dirty="0" smtClean="0"/>
              <a:t>Administrative Services Manager</a:t>
            </a:r>
          </a:p>
          <a:p>
            <a:pPr marL="457200" lvl="1" indent="0" algn="ctr">
              <a:buNone/>
            </a:pPr>
            <a:r>
              <a:rPr lang="en-US" dirty="0" smtClean="0"/>
              <a:t>Cassandra Magana, Customer Relations Specialist Senior</a:t>
            </a:r>
          </a:p>
          <a:p>
            <a:pPr marL="457200" lvl="1" indent="0" algn="ctr">
              <a:buNone/>
            </a:pPr>
            <a:r>
              <a:rPr lang="en-US" dirty="0" smtClean="0"/>
              <a:t>Naythan Fraire, Customer Relations Specialist Senior</a:t>
            </a:r>
          </a:p>
          <a:p>
            <a:pPr marL="457200" lvl="1" indent="0" algn="ctr">
              <a:buNone/>
            </a:pPr>
            <a:r>
              <a:rPr lang="en-US" dirty="0" smtClean="0"/>
              <a:t>(915) 546-2074   CountyeRecording@epcounty.com</a:t>
            </a:r>
          </a:p>
          <a:p>
            <a:pPr marL="457200" lvl="1" indent="0" algn="ctr">
              <a:buNone/>
            </a:pPr>
            <a:endParaRPr lang="en-US" dirty="0" smtClean="0"/>
          </a:p>
          <a:p>
            <a:pPr marL="457200" lvl="1" indent="0" algn="ctr">
              <a:buNone/>
            </a:pPr>
            <a:endParaRPr lang="en-US" dirty="0" smtClean="0"/>
          </a:p>
          <a:p>
            <a:pPr marL="457200" lvl="1" indent="0" algn="ctr">
              <a:buNone/>
            </a:pPr>
            <a:r>
              <a:rPr lang="en-US" sz="1100" dirty="0" smtClean="0"/>
              <a:t>Prepared by the El Paso County Clerk’s Office</a:t>
            </a:r>
            <a:endParaRPr lang="en-US" sz="1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166" y="1524000"/>
            <a:ext cx="1319867" cy="134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50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667" y="533400"/>
            <a:ext cx="11091333" cy="838200"/>
          </a:xfrm>
        </p:spPr>
        <p:txBody>
          <a:bodyPr/>
          <a:lstStyle/>
          <a:p>
            <a:r>
              <a:rPr lang="en-US" b="1" dirty="0" smtClean="0"/>
              <a:t>Payments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2333" y="1371600"/>
            <a:ext cx="10668000" cy="5257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All </a:t>
            </a:r>
            <a:r>
              <a:rPr lang="en-US" dirty="0"/>
              <a:t>documents are </a:t>
            </a:r>
            <a:r>
              <a:rPr lang="en-US" dirty="0" smtClean="0"/>
              <a:t>immediately recorded UPON </a:t>
            </a:r>
            <a:r>
              <a:rPr lang="en-US" dirty="0"/>
              <a:t>payment</a:t>
            </a:r>
          </a:p>
          <a:p>
            <a:pPr marL="0" indent="0" algn="ctr">
              <a:buNone/>
            </a:pPr>
            <a:r>
              <a:rPr lang="en-US" dirty="0"/>
              <a:t>once they have been reviewed and accepted by </a:t>
            </a:r>
            <a:r>
              <a:rPr lang="en-US" dirty="0" smtClean="0"/>
              <a:t>the County Clerk’s Office.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Payments for all electronically recorded documents will be processed through the County’s credit card vendor.  (VPS)</a:t>
            </a:r>
          </a:p>
          <a:p>
            <a:r>
              <a:rPr lang="en-US" dirty="0" smtClean="0"/>
              <a:t>eRecording accepts all major credit cards.</a:t>
            </a:r>
          </a:p>
          <a:p>
            <a:r>
              <a:rPr lang="en-US" dirty="0" smtClean="0"/>
              <a:t>We are also accepting payments using Escrow accounts. To set up and Escrow account please contact the County Clerks Office for more details.</a:t>
            </a:r>
            <a:endParaRPr lang="en-US" dirty="0"/>
          </a:p>
          <a:p>
            <a:r>
              <a:rPr lang="en-US" dirty="0" smtClean="0"/>
              <a:t>At this time, checks and cash payments are not available.</a:t>
            </a:r>
          </a:p>
          <a:p>
            <a:r>
              <a:rPr lang="en-US" dirty="0" smtClean="0"/>
              <a:t>Credit card convenience fees will apply to all transactions as follows.</a:t>
            </a:r>
          </a:p>
          <a:p>
            <a:pPr lvl="1"/>
            <a:r>
              <a:rPr lang="en-US" dirty="0" smtClean="0"/>
              <a:t>$1.95 to all transactions under $87.00</a:t>
            </a:r>
          </a:p>
          <a:p>
            <a:pPr lvl="1"/>
            <a:r>
              <a:rPr lang="en-US" dirty="0" smtClean="0"/>
              <a:t>2.25% of total for transactions over $87.00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042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7275" y="533400"/>
            <a:ext cx="11134725" cy="838200"/>
          </a:xfrm>
        </p:spPr>
        <p:txBody>
          <a:bodyPr/>
          <a:lstStyle/>
          <a:p>
            <a:r>
              <a:rPr lang="en-US" b="1" dirty="0" smtClean="0"/>
              <a:t>Why eRecording?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6350" y="1800225"/>
            <a:ext cx="10744200" cy="2552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 you are an authorized filer pursuant to </a:t>
            </a:r>
            <a:r>
              <a:rPr lang="en-US" dirty="0"/>
              <a:t>Local Government Code Section 195.003(a</a:t>
            </a:r>
            <a:r>
              <a:rPr lang="en-US" dirty="0" smtClean="0"/>
              <a:t>), you can save money with eRecording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Save on paper and toner by submitting documents electronically.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Save a trip to the courthouse and submit from the comfort of your own office.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Submit up to 10 packets and pay for them in one single transaction.</a:t>
            </a:r>
          </a:p>
          <a:p>
            <a:pPr lvl="1"/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681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900" y="485775"/>
            <a:ext cx="11087100" cy="838200"/>
          </a:xfrm>
        </p:spPr>
        <p:txBody>
          <a:bodyPr/>
          <a:lstStyle/>
          <a:p>
            <a:r>
              <a:rPr lang="en-US" dirty="0" smtClean="0"/>
              <a:t>FAQ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219200" y="1323975"/>
            <a:ext cx="10801350" cy="5257800"/>
          </a:xfrm>
        </p:spPr>
        <p:txBody>
          <a:bodyPr/>
          <a:lstStyle/>
          <a:p>
            <a:r>
              <a:rPr lang="en-US" dirty="0" smtClean="0"/>
              <a:t>Will there be any extra costs associated with eRecording?</a:t>
            </a:r>
          </a:p>
          <a:p>
            <a:pPr lvl="1"/>
            <a:r>
              <a:rPr lang="en-US" dirty="0" smtClean="0"/>
              <a:t>Aside from recording fees and any convenience fees associated with credit card payments, there are no additional fees. </a:t>
            </a:r>
          </a:p>
          <a:p>
            <a:r>
              <a:rPr lang="en-US" dirty="0" smtClean="0"/>
              <a:t>Once a package is rejected can it be accepted afterwards?</a:t>
            </a:r>
          </a:p>
          <a:p>
            <a:pPr lvl="1"/>
            <a:r>
              <a:rPr lang="en-US" dirty="0" smtClean="0"/>
              <a:t>A package cannot be amended </a:t>
            </a:r>
            <a:r>
              <a:rPr lang="en-US" u="sng" dirty="0" smtClean="0"/>
              <a:t>after</a:t>
            </a:r>
            <a:r>
              <a:rPr lang="en-US" dirty="0" smtClean="0"/>
              <a:t> being rejected. A new package will have to be created.</a:t>
            </a:r>
          </a:p>
          <a:p>
            <a:r>
              <a:rPr lang="en-US" dirty="0" smtClean="0"/>
              <a:t>If a mistake is made after my package has been approved but before payment, can it still be recalled?</a:t>
            </a:r>
          </a:p>
          <a:p>
            <a:pPr lvl="1"/>
            <a:r>
              <a:rPr lang="en-US" dirty="0" smtClean="0"/>
              <a:t>Yes, a package can be recalled any time </a:t>
            </a:r>
            <a:r>
              <a:rPr lang="en-US" i="1" dirty="0" smtClean="0"/>
              <a:t>before</a:t>
            </a:r>
            <a:r>
              <a:rPr lang="en-US" dirty="0" smtClean="0"/>
              <a:t> payment is made.</a:t>
            </a:r>
          </a:p>
          <a:p>
            <a:r>
              <a:rPr lang="en-US" dirty="0" smtClean="0"/>
              <a:t>Where </a:t>
            </a:r>
            <a:r>
              <a:rPr lang="en-US" dirty="0"/>
              <a:t>can I check the status of my submitted </a:t>
            </a:r>
            <a:r>
              <a:rPr lang="en-US" dirty="0" smtClean="0"/>
              <a:t>documents?</a:t>
            </a:r>
          </a:p>
          <a:p>
            <a:pPr lvl="1"/>
            <a:r>
              <a:rPr lang="en-US" dirty="0" smtClean="0"/>
              <a:t>Please </a:t>
            </a:r>
            <a:r>
              <a:rPr lang="en-US" dirty="0"/>
              <a:t>visit the MY PACKAGES section of your eRecording </a:t>
            </a:r>
            <a:r>
              <a:rPr lang="en-US" dirty="0" smtClean="0"/>
              <a:t>account</a:t>
            </a:r>
            <a:r>
              <a:rPr lang="en-US" smtClean="0"/>
              <a:t>. Please </a:t>
            </a:r>
            <a:r>
              <a:rPr lang="en-US" dirty="0"/>
              <a:t>be proactive in checking status and paying for packages that have been approved by our office.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1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3" y="491067"/>
            <a:ext cx="11108267" cy="838200"/>
          </a:xfrm>
          <a:ln>
            <a:noFill/>
          </a:ln>
        </p:spPr>
        <p:txBody>
          <a:bodyPr/>
          <a:lstStyle/>
          <a:p>
            <a:r>
              <a:rPr lang="en-US" b="1" dirty="0" smtClean="0"/>
              <a:t>How to Register for eRecording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733" y="1524000"/>
            <a:ext cx="11108267" cy="5257800"/>
          </a:xfrm>
        </p:spPr>
        <p:txBody>
          <a:bodyPr/>
          <a:lstStyle/>
          <a:p>
            <a:r>
              <a:rPr lang="en-US" dirty="0" smtClean="0"/>
              <a:t>Please visit </a:t>
            </a:r>
            <a:r>
              <a:rPr lang="en-US" dirty="0"/>
              <a:t>http://apps.epcounty.com/erecording </a:t>
            </a:r>
            <a:r>
              <a:rPr lang="en-US" dirty="0" smtClean="0"/>
              <a:t>and download the registration form. </a:t>
            </a:r>
          </a:p>
          <a:p>
            <a:r>
              <a:rPr lang="en-US" dirty="0" smtClean="0"/>
              <a:t>Please note that eRecording is currently only available to authorized filers listed under </a:t>
            </a:r>
            <a:r>
              <a:rPr lang="en-US" sz="2400" dirty="0" smtClean="0"/>
              <a:t>Local Government Code Section 195.003(a). </a:t>
            </a:r>
          </a:p>
          <a:p>
            <a:r>
              <a:rPr lang="en-US" dirty="0" smtClean="0"/>
              <a:t>Email your form and any questions you may have to CountyeRecording@epcounty.com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7288" y="3682027"/>
            <a:ext cx="2043205" cy="2420456"/>
          </a:xfrm>
          <a:prstGeom prst="rect">
            <a:avLst/>
          </a:prstGeom>
          <a:ln w="76200" cap="sq" cmpd="thickThin">
            <a:solidFill>
              <a:srgbClr val="A27B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40263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16466"/>
            <a:ext cx="11125200" cy="838200"/>
          </a:xfrm>
        </p:spPr>
        <p:txBody>
          <a:bodyPr/>
          <a:lstStyle/>
          <a:p>
            <a:r>
              <a:rPr lang="en-US" b="1" dirty="0" smtClean="0"/>
              <a:t>Registration Confirmation Email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4462" y="2143910"/>
            <a:ext cx="10362671" cy="263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1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49475063"/>
              </p:ext>
            </p:extLst>
          </p:nvPr>
        </p:nvGraphicFramePr>
        <p:xfrm>
          <a:off x="1277422" y="2379302"/>
          <a:ext cx="8499323" cy="4681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277423" y="1623146"/>
            <a:ext cx="78584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rgbClr val="A27B00"/>
                </a:solidFill>
              </a:rPr>
              <a:t>Submit your document/package through the eRecording </a:t>
            </a:r>
            <a:r>
              <a:rPr lang="en-US" sz="1200" dirty="0" smtClean="0">
                <a:solidFill>
                  <a:srgbClr val="A27B00"/>
                </a:solidFill>
              </a:rPr>
              <a:t>Portal.</a:t>
            </a:r>
            <a:endParaRPr lang="en-US" sz="1200" dirty="0">
              <a:solidFill>
                <a:srgbClr val="A27B0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A27B00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rgbClr val="A27B00"/>
                </a:solidFill>
              </a:rPr>
              <a:t>The County Clerk’s Office will review and accept </a:t>
            </a:r>
            <a:r>
              <a:rPr lang="en-US" sz="1200" dirty="0" smtClean="0">
                <a:solidFill>
                  <a:srgbClr val="A27B00"/>
                </a:solidFill>
              </a:rPr>
              <a:t>filings </a:t>
            </a:r>
            <a:r>
              <a:rPr lang="en-US" sz="1200" dirty="0">
                <a:solidFill>
                  <a:srgbClr val="A27B00"/>
                </a:solidFill>
              </a:rPr>
              <a:t>during regular business </a:t>
            </a:r>
            <a:r>
              <a:rPr lang="en-US" sz="1200" dirty="0" smtClean="0">
                <a:solidFill>
                  <a:srgbClr val="A27B00"/>
                </a:solidFill>
              </a:rPr>
              <a:t>hours.</a:t>
            </a:r>
            <a:endParaRPr lang="en-US" sz="1200" dirty="0">
              <a:solidFill>
                <a:srgbClr val="A27B0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A27B00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rgbClr val="A27B00"/>
                </a:solidFill>
              </a:rPr>
              <a:t>Pay for your package in the pending payments section of eRecording. We are currently only accepting major credit </a:t>
            </a:r>
            <a:r>
              <a:rPr lang="en-US" sz="1200" dirty="0" smtClean="0">
                <a:solidFill>
                  <a:srgbClr val="A27B00"/>
                </a:solidFill>
              </a:rPr>
              <a:t>cards and Escrow account payment</a:t>
            </a:r>
            <a:endParaRPr lang="en-US" sz="1200" dirty="0">
              <a:solidFill>
                <a:srgbClr val="A27B0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US" sz="1200" dirty="0">
              <a:solidFill>
                <a:srgbClr val="A27B00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rgbClr val="A27B00"/>
                </a:solidFill>
              </a:rPr>
              <a:t>Once payment is </a:t>
            </a:r>
            <a:r>
              <a:rPr lang="en-US" sz="1200" dirty="0" smtClean="0">
                <a:solidFill>
                  <a:srgbClr val="A27B00"/>
                </a:solidFill>
              </a:rPr>
              <a:t>approved, </a:t>
            </a:r>
            <a:r>
              <a:rPr lang="en-US" sz="1200" dirty="0">
                <a:solidFill>
                  <a:srgbClr val="A27B00"/>
                </a:solidFill>
              </a:rPr>
              <a:t>documents will be automatically recorded and </a:t>
            </a:r>
            <a:r>
              <a:rPr lang="en-US" sz="1200" dirty="0" smtClean="0">
                <a:solidFill>
                  <a:srgbClr val="A27B00"/>
                </a:solidFill>
              </a:rPr>
              <a:t>assigned </a:t>
            </a:r>
            <a:r>
              <a:rPr lang="en-US" sz="1200" dirty="0">
                <a:solidFill>
                  <a:srgbClr val="A27B00"/>
                </a:solidFill>
              </a:rPr>
              <a:t>an instrument </a:t>
            </a:r>
            <a:r>
              <a:rPr lang="en-US" sz="1200" dirty="0" smtClean="0">
                <a:solidFill>
                  <a:srgbClr val="A27B00"/>
                </a:solidFill>
              </a:rPr>
              <a:t>number.</a:t>
            </a:r>
            <a:endParaRPr lang="en-US" sz="1200" dirty="0">
              <a:solidFill>
                <a:srgbClr val="A27B00"/>
              </a:solidFill>
            </a:endParaRPr>
          </a:p>
          <a:p>
            <a:endParaRPr lang="en-US" sz="1200" b="1" dirty="0">
              <a:solidFill>
                <a:srgbClr val="104054"/>
              </a:solidFill>
              <a:latin typeface="Helvetica Neue"/>
            </a:endParaRPr>
          </a:p>
          <a:p>
            <a:endParaRPr lang="en-US" sz="1200" b="1" dirty="0">
              <a:solidFill>
                <a:srgbClr val="104054"/>
              </a:solidFill>
              <a:latin typeface="Helvetica Neue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00668" y="530482"/>
            <a:ext cx="11091332" cy="707886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solidFill>
                  <a:srgbClr val="CC9900"/>
                </a:solidFill>
              </a:rPr>
              <a:t>eRecording in Four Easy Steps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679969"/>
              </p:ext>
            </p:extLst>
          </p:nvPr>
        </p:nvGraphicFramePr>
        <p:xfrm>
          <a:off x="9078685" y="1769801"/>
          <a:ext cx="2873828" cy="1505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/>
                <a:gridCol w="1436914"/>
              </a:tblGrid>
              <a:tr h="3961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Credit Card Convenience</a:t>
                      </a:r>
                      <a:r>
                        <a:rPr lang="en-US" sz="1600" baseline="0" dirty="0" smtClean="0"/>
                        <a:t> Fees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9718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Under</a:t>
                      </a:r>
                      <a:r>
                        <a:rPr lang="en-US" sz="1600" baseline="0" dirty="0" smtClean="0"/>
                        <a:t> $87.00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$1.95</a:t>
                      </a:r>
                      <a:endParaRPr lang="en-US" sz="1600" dirty="0"/>
                    </a:p>
                  </a:txBody>
                  <a:tcPr/>
                </a:tc>
              </a:tr>
              <a:tr h="61191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Over $87.00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2.25%</a:t>
                      </a:r>
                      <a:r>
                        <a:rPr lang="en-US" sz="1600" baseline="0" dirty="0" smtClean="0"/>
                        <a:t> of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total amount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95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533400"/>
            <a:ext cx="11099800" cy="838200"/>
          </a:xfrm>
        </p:spPr>
        <p:txBody>
          <a:bodyPr/>
          <a:lstStyle/>
          <a:p>
            <a:r>
              <a:rPr lang="en-US" b="1" dirty="0" smtClean="0"/>
              <a:t>Submitting Your Documents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87630" y="1784243"/>
            <a:ext cx="9806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1.  Log </a:t>
            </a:r>
            <a:r>
              <a:rPr lang="en-US" dirty="0">
                <a:solidFill>
                  <a:prstClr val="black"/>
                </a:solidFill>
              </a:rPr>
              <a:t>onto </a:t>
            </a:r>
            <a:r>
              <a:rPr lang="en-US" dirty="0" smtClean="0">
                <a:solidFill>
                  <a:prstClr val="black"/>
                </a:solidFill>
                <a:hlinkClick r:id="rId2"/>
              </a:rPr>
              <a:t>www.epcounty.com/eRecording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once </a:t>
            </a:r>
            <a:r>
              <a:rPr lang="en-US" dirty="0">
                <a:solidFill>
                  <a:prstClr val="black"/>
                </a:solidFill>
              </a:rPr>
              <a:t>you have received your username and password.</a:t>
            </a:r>
          </a:p>
          <a:p>
            <a:r>
              <a:rPr lang="en-US" dirty="0" smtClean="0">
                <a:solidFill>
                  <a:prstClr val="black"/>
                </a:solidFill>
              </a:rPr>
              <a:t>2.  Click </a:t>
            </a:r>
            <a:r>
              <a:rPr lang="en-US" dirty="0">
                <a:solidFill>
                  <a:prstClr val="black"/>
                </a:solidFill>
              </a:rPr>
              <a:t>on the </a:t>
            </a:r>
            <a:r>
              <a:rPr lang="en-US" b="1" dirty="0">
                <a:solidFill>
                  <a:prstClr val="black"/>
                </a:solidFill>
              </a:rPr>
              <a:t>Create Package </a:t>
            </a:r>
            <a:r>
              <a:rPr lang="en-US" dirty="0">
                <a:solidFill>
                  <a:prstClr val="black"/>
                </a:solidFill>
              </a:rPr>
              <a:t>link at the top to being creating your document package for review.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7631" y="2873064"/>
            <a:ext cx="9533902" cy="3019425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6200000">
            <a:off x="3615789" y="3544994"/>
            <a:ext cx="707010" cy="315608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48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Submitting </a:t>
            </a:r>
            <a:r>
              <a:rPr lang="en-US" b="1" dirty="0" smtClean="0"/>
              <a:t>Your Documents (cont.)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73897" y="1571736"/>
            <a:ext cx="9903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3.  You </a:t>
            </a:r>
            <a:r>
              <a:rPr lang="en-US" dirty="0">
                <a:solidFill>
                  <a:prstClr val="black"/>
                </a:solidFill>
              </a:rPr>
              <a:t>will be </a:t>
            </a:r>
            <a:r>
              <a:rPr lang="en-US" dirty="0" smtClean="0">
                <a:solidFill>
                  <a:prstClr val="black"/>
                </a:solidFill>
              </a:rPr>
              <a:t>directed </a:t>
            </a:r>
            <a:r>
              <a:rPr lang="en-US" dirty="0">
                <a:solidFill>
                  <a:prstClr val="black"/>
                </a:solidFill>
              </a:rPr>
              <a:t>to the </a:t>
            </a:r>
            <a:r>
              <a:rPr lang="en-US" b="1" dirty="0">
                <a:solidFill>
                  <a:prstClr val="black"/>
                </a:solidFill>
              </a:rPr>
              <a:t>New Package </a:t>
            </a:r>
            <a:r>
              <a:rPr lang="en-US" dirty="0">
                <a:solidFill>
                  <a:prstClr val="black"/>
                </a:solidFill>
              </a:rPr>
              <a:t>screen where you will </a:t>
            </a:r>
            <a:r>
              <a:rPr lang="en-US" dirty="0" smtClean="0">
                <a:solidFill>
                  <a:prstClr val="black"/>
                </a:solidFill>
              </a:rPr>
              <a:t>upload and submit TIFF imaged documents. Do not save documents using special characters (Ex: , . / ? ! ’ - &amp;).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094" y="2726724"/>
            <a:ext cx="9087012" cy="3027138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 rot="16200000">
            <a:off x="2104396" y="4933765"/>
            <a:ext cx="742085" cy="258749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01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63432" y="1652341"/>
            <a:ext cx="101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4.  Once </a:t>
            </a:r>
            <a:r>
              <a:rPr lang="en-US" dirty="0">
                <a:solidFill>
                  <a:prstClr val="black"/>
                </a:solidFill>
              </a:rPr>
              <a:t>your documents have </a:t>
            </a:r>
            <a:r>
              <a:rPr lang="en-US" dirty="0" smtClean="0">
                <a:solidFill>
                  <a:prstClr val="black"/>
                </a:solidFill>
              </a:rPr>
              <a:t>uploaded, enter </a:t>
            </a:r>
            <a:r>
              <a:rPr lang="en-US" dirty="0">
                <a:solidFill>
                  <a:prstClr val="black"/>
                </a:solidFill>
              </a:rPr>
              <a:t>a document name and </a:t>
            </a:r>
            <a:r>
              <a:rPr lang="en-US" dirty="0" smtClean="0">
                <a:solidFill>
                  <a:prstClr val="black"/>
                </a:solidFill>
              </a:rPr>
              <a:t>type, then </a:t>
            </a:r>
            <a:r>
              <a:rPr lang="en-US" dirty="0">
                <a:solidFill>
                  <a:prstClr val="black"/>
                </a:solidFill>
              </a:rPr>
              <a:t>click </a:t>
            </a:r>
            <a:r>
              <a:rPr lang="en-US" b="1" dirty="0">
                <a:solidFill>
                  <a:prstClr val="black"/>
                </a:solidFill>
              </a:rPr>
              <a:t>Create new Package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333" y="2116017"/>
            <a:ext cx="9779000" cy="3717554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16200000">
            <a:off x="1865523" y="6154158"/>
            <a:ext cx="716437" cy="26395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83733" y="533400"/>
            <a:ext cx="11108267" cy="838200"/>
          </a:xfrm>
        </p:spPr>
        <p:txBody>
          <a:bodyPr/>
          <a:lstStyle/>
          <a:p>
            <a:r>
              <a:rPr lang="en-US" b="1" dirty="0"/>
              <a:t>Submitting </a:t>
            </a:r>
            <a:r>
              <a:rPr lang="en-US" b="1" dirty="0" smtClean="0"/>
              <a:t>Your Documents (cont.)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43265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667" y="533400"/>
            <a:ext cx="11091333" cy="838200"/>
          </a:xfrm>
        </p:spPr>
        <p:txBody>
          <a:bodyPr/>
          <a:lstStyle/>
          <a:p>
            <a:r>
              <a:rPr lang="en-US" b="1" dirty="0" smtClean="0"/>
              <a:t>Submitting Your Document (cont.)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431" y="3070824"/>
            <a:ext cx="9350101" cy="17805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63430" y="1652341"/>
            <a:ext cx="10195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prstClr val="black"/>
                </a:solidFill>
              </a:rPr>
              <a:t>5.  You </a:t>
            </a:r>
            <a:r>
              <a:rPr lang="en-US" dirty="0">
                <a:solidFill>
                  <a:prstClr val="black"/>
                </a:solidFill>
              </a:rPr>
              <a:t>will be directed to the </a:t>
            </a:r>
            <a:r>
              <a:rPr lang="en-US" b="1" dirty="0" smtClean="0">
                <a:solidFill>
                  <a:prstClr val="black"/>
                </a:solidFill>
              </a:rPr>
              <a:t>My Packages </a:t>
            </a:r>
            <a:r>
              <a:rPr lang="en-US" dirty="0">
                <a:solidFill>
                  <a:prstClr val="black"/>
                </a:solidFill>
              </a:rPr>
              <a:t>screen where you will be able to view the package you created, the amount of </a:t>
            </a:r>
            <a:r>
              <a:rPr lang="en-US" dirty="0" smtClean="0">
                <a:solidFill>
                  <a:prstClr val="black"/>
                </a:solidFill>
              </a:rPr>
              <a:t>documents, estimated </a:t>
            </a:r>
            <a:r>
              <a:rPr lang="en-US" dirty="0">
                <a:solidFill>
                  <a:prstClr val="black"/>
                </a:solidFill>
              </a:rPr>
              <a:t>cost (convenience fees not included) and have the option to </a:t>
            </a:r>
            <a:r>
              <a:rPr lang="en-US" b="1" dirty="0">
                <a:solidFill>
                  <a:srgbClr val="8064A2"/>
                </a:solidFill>
              </a:rPr>
              <a:t>submit</a:t>
            </a:r>
            <a:r>
              <a:rPr lang="en-US" dirty="0">
                <a:solidFill>
                  <a:srgbClr val="8064A2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the package or </a:t>
            </a:r>
            <a:r>
              <a:rPr lang="en-US" b="1" dirty="0">
                <a:solidFill>
                  <a:srgbClr val="33A7C6"/>
                </a:solidFill>
              </a:rPr>
              <a:t>recall</a:t>
            </a:r>
            <a:r>
              <a:rPr lang="en-US" dirty="0">
                <a:solidFill>
                  <a:prstClr val="black"/>
                </a:solidFill>
              </a:rPr>
              <a:t> if necessary.</a:t>
            </a:r>
          </a:p>
        </p:txBody>
      </p:sp>
      <p:sp>
        <p:nvSpPr>
          <p:cNvPr id="6" name="Right Arrow 5"/>
          <p:cNvSpPr/>
          <p:nvPr/>
        </p:nvSpPr>
        <p:spPr>
          <a:xfrm rot="16200000">
            <a:off x="9109899" y="5064294"/>
            <a:ext cx="626880" cy="25120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16200000">
            <a:off x="10129527" y="5071852"/>
            <a:ext cx="651935" cy="261138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955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3" y="533400"/>
            <a:ext cx="11108267" cy="838200"/>
          </a:xfrm>
        </p:spPr>
        <p:txBody>
          <a:bodyPr/>
          <a:lstStyle/>
          <a:p>
            <a:r>
              <a:rPr lang="en-US" b="1" dirty="0" smtClean="0"/>
              <a:t>Rejected Documents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72" b="54005"/>
          <a:stretch/>
        </p:blipFill>
        <p:spPr>
          <a:xfrm>
            <a:off x="6882911" y="2899078"/>
            <a:ext cx="4549206" cy="25061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278" y="2626305"/>
            <a:ext cx="4864722" cy="30516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85278" y="1675787"/>
            <a:ext cx="10222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6.  If </a:t>
            </a:r>
            <a:r>
              <a:rPr lang="en-US" dirty="0">
                <a:solidFill>
                  <a:prstClr val="black"/>
                </a:solidFill>
              </a:rPr>
              <a:t>something is found to be incorrect, the </a:t>
            </a:r>
            <a:r>
              <a:rPr lang="en-US" dirty="0" smtClean="0">
                <a:solidFill>
                  <a:prstClr val="black"/>
                </a:solidFill>
              </a:rPr>
              <a:t>entire package </a:t>
            </a:r>
            <a:r>
              <a:rPr lang="en-US" dirty="0">
                <a:solidFill>
                  <a:prstClr val="black"/>
                </a:solidFill>
              </a:rPr>
              <a:t>will be </a:t>
            </a:r>
            <a:r>
              <a:rPr lang="en-US" dirty="0" smtClean="0">
                <a:solidFill>
                  <a:prstClr val="black"/>
                </a:solidFill>
              </a:rPr>
              <a:t>rejected.  You </a:t>
            </a:r>
            <a:r>
              <a:rPr lang="en-US" dirty="0">
                <a:solidFill>
                  <a:prstClr val="black"/>
                </a:solidFill>
              </a:rPr>
              <a:t>will </a:t>
            </a:r>
            <a:r>
              <a:rPr lang="en-US" dirty="0" smtClean="0">
                <a:solidFill>
                  <a:prstClr val="black"/>
                </a:solidFill>
              </a:rPr>
              <a:t>have </a:t>
            </a:r>
            <a:r>
              <a:rPr lang="en-US" dirty="0">
                <a:solidFill>
                  <a:prstClr val="black"/>
                </a:solidFill>
              </a:rPr>
              <a:t>to </a:t>
            </a:r>
            <a:r>
              <a:rPr lang="en-US" dirty="0" smtClean="0">
                <a:solidFill>
                  <a:prstClr val="black"/>
                </a:solidFill>
              </a:rPr>
              <a:t>recreate and submit the package again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9627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partment Report Templat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UNTY PRESENTATION TEMPLATE (2) [Read-Only]" id="{23449F6C-E667-4C30-8F37-611CFFA3C97E}" vid="{36539D54-20CF-427D-A889-F691E0A89C9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701</Words>
  <Application>Microsoft Office PowerPoint</Application>
  <PresentationFormat>Widescreen</PresentationFormat>
  <Paragraphs>74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Helvetica Neue</vt:lpstr>
      <vt:lpstr>Times New Roman</vt:lpstr>
      <vt:lpstr>Wingdings</vt:lpstr>
      <vt:lpstr>Office Theme</vt:lpstr>
      <vt:lpstr>Department Report Template</vt:lpstr>
      <vt:lpstr>Registering For eRecording </vt:lpstr>
      <vt:lpstr>How to Register for eRecording </vt:lpstr>
      <vt:lpstr>Registration Confirmation Email</vt:lpstr>
      <vt:lpstr>PowerPoint Presentation</vt:lpstr>
      <vt:lpstr>Submitting Your Documents</vt:lpstr>
      <vt:lpstr>Submitting Your Documents (cont.)</vt:lpstr>
      <vt:lpstr>Submitting Your Documents (cont.)</vt:lpstr>
      <vt:lpstr>Submitting Your Document (cont.)</vt:lpstr>
      <vt:lpstr>Rejected Documents</vt:lpstr>
      <vt:lpstr>Payments</vt:lpstr>
      <vt:lpstr>Why eRecording?</vt:lpstr>
      <vt:lpstr>FAQ</vt:lpstr>
    </vt:vector>
  </TitlesOfParts>
  <Company>El Paso County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Registering For eRecording</dc:title>
  <dc:creator>Adrian Betancourt (County Clerk)</dc:creator>
  <cp:lastModifiedBy>Angela Escarsega</cp:lastModifiedBy>
  <cp:revision>62</cp:revision>
  <cp:lastPrinted>2018-09-14T21:42:40Z</cp:lastPrinted>
  <dcterms:created xsi:type="dcterms:W3CDTF">2018-09-14T20:22:49Z</dcterms:created>
  <dcterms:modified xsi:type="dcterms:W3CDTF">2020-04-27T19:01:46Z</dcterms:modified>
</cp:coreProperties>
</file>